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1" r:id="rId5"/>
    <p:sldId id="263" r:id="rId6"/>
    <p:sldId id="264" r:id="rId7"/>
    <p:sldId id="265" r:id="rId8"/>
    <p:sldId id="286" r:id="rId9"/>
    <p:sldId id="287" r:id="rId10"/>
    <p:sldId id="268" r:id="rId11"/>
    <p:sldId id="288" r:id="rId12"/>
    <p:sldId id="289" r:id="rId13"/>
    <p:sldId id="272" r:id="rId14"/>
    <p:sldId id="273" r:id="rId15"/>
    <p:sldId id="274" r:id="rId16"/>
    <p:sldId id="290" r:id="rId17"/>
    <p:sldId id="277" r:id="rId18"/>
    <p:sldId id="291" r:id="rId19"/>
    <p:sldId id="292" r:id="rId20"/>
    <p:sldId id="280" r:id="rId21"/>
    <p:sldId id="285" r:id="rId22"/>
    <p:sldId id="293" r:id="rId23"/>
    <p:sldId id="294" r:id="rId24"/>
    <p:sldId id="295" r:id="rId25"/>
    <p:sldId id="282"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47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E9B4E43-26AF-433B-9116-4AF88A187979}" type="datetimeFigureOut">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AA09E-A347-4BCF-951F-D947CC8F8DB7}" type="slidenum">
              <a:rPr lang="en-US" smtClean="0"/>
              <a:t>‹#›</a:t>
            </a:fld>
            <a:endParaRPr lang="en-US"/>
          </a:p>
        </p:txBody>
      </p:sp>
    </p:spTree>
    <p:extLst>
      <p:ext uri="{BB962C8B-B14F-4D97-AF65-F5344CB8AC3E}">
        <p14:creationId xmlns:p14="http://schemas.microsoft.com/office/powerpoint/2010/main" val="249832025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9B4E43-26AF-433B-9116-4AF88A187979}" type="datetimeFigureOut">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AA09E-A347-4BCF-951F-D947CC8F8DB7}" type="slidenum">
              <a:rPr lang="en-US" smtClean="0"/>
              <a:t>‹#›</a:t>
            </a:fld>
            <a:endParaRPr lang="en-US"/>
          </a:p>
        </p:txBody>
      </p:sp>
    </p:spTree>
    <p:extLst>
      <p:ext uri="{BB962C8B-B14F-4D97-AF65-F5344CB8AC3E}">
        <p14:creationId xmlns:p14="http://schemas.microsoft.com/office/powerpoint/2010/main" val="1420135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9B4E43-26AF-433B-9116-4AF88A187979}" type="datetimeFigureOut">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AA09E-A347-4BCF-951F-D947CC8F8DB7}" type="slidenum">
              <a:rPr lang="en-US" smtClean="0"/>
              <a:t>‹#›</a:t>
            </a:fld>
            <a:endParaRPr lang="en-US"/>
          </a:p>
        </p:txBody>
      </p:sp>
    </p:spTree>
    <p:extLst>
      <p:ext uri="{BB962C8B-B14F-4D97-AF65-F5344CB8AC3E}">
        <p14:creationId xmlns:p14="http://schemas.microsoft.com/office/powerpoint/2010/main" val="148671341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9B4E43-26AF-433B-9116-4AF88A187979}" type="datetimeFigureOut">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AA09E-A347-4BCF-951F-D947CC8F8DB7}" type="slidenum">
              <a:rPr lang="en-US" smtClean="0"/>
              <a:t>‹#›</a:t>
            </a:fld>
            <a:endParaRPr lang="en-US"/>
          </a:p>
        </p:txBody>
      </p:sp>
    </p:spTree>
    <p:extLst>
      <p:ext uri="{BB962C8B-B14F-4D97-AF65-F5344CB8AC3E}">
        <p14:creationId xmlns:p14="http://schemas.microsoft.com/office/powerpoint/2010/main" val="280301446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9B4E43-26AF-433B-9116-4AF88A187979}" type="datetimeFigureOut">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AA09E-A347-4BCF-951F-D947CC8F8DB7}" type="slidenum">
              <a:rPr lang="en-US" smtClean="0"/>
              <a:t>‹#›</a:t>
            </a:fld>
            <a:endParaRPr lang="en-US"/>
          </a:p>
        </p:txBody>
      </p:sp>
    </p:spTree>
    <p:extLst>
      <p:ext uri="{BB962C8B-B14F-4D97-AF65-F5344CB8AC3E}">
        <p14:creationId xmlns:p14="http://schemas.microsoft.com/office/powerpoint/2010/main" val="36484457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9B4E43-26AF-433B-9116-4AF88A187979}" type="datetimeFigureOut">
              <a:rPr lang="en-US" smtClean="0"/>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BAA09E-A347-4BCF-951F-D947CC8F8DB7}" type="slidenum">
              <a:rPr lang="en-US" smtClean="0"/>
              <a:t>‹#›</a:t>
            </a:fld>
            <a:endParaRPr lang="en-US"/>
          </a:p>
        </p:txBody>
      </p:sp>
    </p:spTree>
    <p:extLst>
      <p:ext uri="{BB962C8B-B14F-4D97-AF65-F5344CB8AC3E}">
        <p14:creationId xmlns:p14="http://schemas.microsoft.com/office/powerpoint/2010/main" val="393999806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9B4E43-26AF-433B-9116-4AF88A187979}" type="datetimeFigureOut">
              <a:rPr lang="en-US" smtClean="0"/>
              <a:t>7/27/2020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BAA09E-A347-4BCF-951F-D947CC8F8DB7}" type="slidenum">
              <a:rPr lang="en-US" smtClean="0"/>
              <a:t>‹#›</a:t>
            </a:fld>
            <a:endParaRPr lang="en-US"/>
          </a:p>
        </p:txBody>
      </p:sp>
    </p:spTree>
    <p:extLst>
      <p:ext uri="{BB962C8B-B14F-4D97-AF65-F5344CB8AC3E}">
        <p14:creationId xmlns:p14="http://schemas.microsoft.com/office/powerpoint/2010/main" val="34703594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E9B4E43-26AF-433B-9116-4AF88A187979}" type="datetimeFigureOut">
              <a:rPr lang="en-US" smtClean="0"/>
              <a:t>7/27/2020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BAA09E-A347-4BCF-951F-D947CC8F8DB7}" type="slidenum">
              <a:rPr lang="en-US" smtClean="0"/>
              <a:t>‹#›</a:t>
            </a:fld>
            <a:endParaRPr lang="en-US"/>
          </a:p>
        </p:txBody>
      </p:sp>
    </p:spTree>
    <p:extLst>
      <p:ext uri="{BB962C8B-B14F-4D97-AF65-F5344CB8AC3E}">
        <p14:creationId xmlns:p14="http://schemas.microsoft.com/office/powerpoint/2010/main" val="200079445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9B4E43-26AF-433B-9116-4AF88A187979}" type="datetimeFigureOut">
              <a:rPr lang="en-US" smtClean="0"/>
              <a:t>7/27/2020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BAA09E-A347-4BCF-951F-D947CC8F8DB7}" type="slidenum">
              <a:rPr lang="en-US" smtClean="0"/>
              <a:t>‹#›</a:t>
            </a:fld>
            <a:endParaRPr lang="en-US"/>
          </a:p>
        </p:txBody>
      </p:sp>
    </p:spTree>
    <p:extLst>
      <p:ext uri="{BB962C8B-B14F-4D97-AF65-F5344CB8AC3E}">
        <p14:creationId xmlns:p14="http://schemas.microsoft.com/office/powerpoint/2010/main" val="113750091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E9B4E43-26AF-433B-9116-4AF88A187979}" type="datetimeFigureOut">
              <a:rPr lang="en-US" smtClean="0"/>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BAA09E-A347-4BCF-951F-D947CC8F8DB7}" type="slidenum">
              <a:rPr lang="en-US" smtClean="0"/>
              <a:t>‹#›</a:t>
            </a:fld>
            <a:endParaRPr lang="en-US"/>
          </a:p>
        </p:txBody>
      </p:sp>
    </p:spTree>
    <p:extLst>
      <p:ext uri="{BB962C8B-B14F-4D97-AF65-F5344CB8AC3E}">
        <p14:creationId xmlns:p14="http://schemas.microsoft.com/office/powerpoint/2010/main" val="274039414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E9B4E43-26AF-433B-9116-4AF88A187979}" type="datetimeFigureOut">
              <a:rPr lang="en-US" smtClean="0"/>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BAA09E-A347-4BCF-951F-D947CC8F8DB7}" type="slidenum">
              <a:rPr lang="en-US" smtClean="0"/>
              <a:t>‹#›</a:t>
            </a:fld>
            <a:endParaRPr lang="en-US"/>
          </a:p>
        </p:txBody>
      </p:sp>
    </p:spTree>
    <p:extLst>
      <p:ext uri="{BB962C8B-B14F-4D97-AF65-F5344CB8AC3E}">
        <p14:creationId xmlns:p14="http://schemas.microsoft.com/office/powerpoint/2010/main" val="93960693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9B4E43-26AF-433B-9116-4AF88A187979}" type="datetimeFigureOut">
              <a:rPr lang="en-US" smtClean="0"/>
              <a:t>7/27/2020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BAA09E-A347-4BCF-951F-D947CC8F8DB7}" type="slidenum">
              <a:rPr lang="en-US" smtClean="0"/>
              <a:t>‹#›</a:t>
            </a:fld>
            <a:endParaRPr lang="en-US"/>
          </a:p>
        </p:txBody>
      </p:sp>
    </p:spTree>
    <p:extLst>
      <p:ext uri="{BB962C8B-B14F-4D97-AF65-F5344CB8AC3E}">
        <p14:creationId xmlns:p14="http://schemas.microsoft.com/office/powerpoint/2010/main" val="5012199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73660" y="139213"/>
            <a:ext cx="2694993" cy="6579573"/>
          </a:xfrm>
          <a:prstGeom prst="rect">
            <a:avLst/>
          </a:prstGeom>
        </p:spPr>
      </p:pic>
      <p:sp>
        <p:nvSpPr>
          <p:cNvPr id="5" name="TextBox 4"/>
          <p:cNvSpPr txBox="1"/>
          <p:nvPr/>
        </p:nvSpPr>
        <p:spPr>
          <a:xfrm>
            <a:off x="781956" y="218969"/>
            <a:ext cx="5579918" cy="1015663"/>
          </a:xfrm>
          <a:prstGeom prst="rect">
            <a:avLst/>
          </a:prstGeom>
          <a:noFill/>
        </p:spPr>
        <p:txBody>
          <a:bodyPr wrap="square" rtlCol="0">
            <a:spAutoFit/>
          </a:bodyPr>
          <a:lstStyle/>
          <a:p>
            <a:r>
              <a:rPr lang="en-US" sz="6000" dirty="0"/>
              <a:t>Genesis 2.18-25</a:t>
            </a:r>
          </a:p>
        </p:txBody>
      </p:sp>
    </p:spTree>
    <p:extLst>
      <p:ext uri="{BB962C8B-B14F-4D97-AF65-F5344CB8AC3E}">
        <p14:creationId xmlns:p14="http://schemas.microsoft.com/office/powerpoint/2010/main" val="21105293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2483141" y="0"/>
            <a:ext cx="9650136" cy="3877985"/>
          </a:xfrm>
          <a:prstGeom prst="rect">
            <a:avLst/>
          </a:prstGeom>
          <a:noFill/>
        </p:spPr>
        <p:txBody>
          <a:bodyPr wrap="square" rtlCol="0">
            <a:spAutoFit/>
          </a:bodyPr>
          <a:lstStyle/>
          <a:p>
            <a:r>
              <a:rPr lang="en-US" sz="3400" dirty="0">
                <a:solidFill>
                  <a:schemeClr val="bg1"/>
                </a:solidFill>
              </a:rPr>
              <a:t>Genesis 1.27 NIV:  So God created mankind in his own image, in the image of God he created them, male and female he created them.</a:t>
            </a:r>
          </a:p>
          <a:p>
            <a:endParaRPr lang="en-US" sz="3400" dirty="0">
              <a:solidFill>
                <a:srgbClr val="FFFF00"/>
              </a:solidFill>
            </a:endParaRPr>
          </a:p>
          <a:p>
            <a:pPr marL="457200" indent="-457200">
              <a:buFont typeface="Wingdings 2" panose="05020102010507070707" pitchFamily="18" charset="2"/>
              <a:buChar char=""/>
            </a:pPr>
            <a:r>
              <a:rPr lang="en-US" sz="3400" dirty="0">
                <a:solidFill>
                  <a:srgbClr val="FFFF00"/>
                </a:solidFill>
              </a:rPr>
              <a:t>Designed in God’s image like Adam</a:t>
            </a:r>
          </a:p>
          <a:p>
            <a:pPr marL="457200" indent="-457200">
              <a:buFont typeface="Wingdings 2" panose="05020102010507070707" pitchFamily="18" charset="2"/>
              <a:buChar char=""/>
            </a:pPr>
            <a:r>
              <a:rPr lang="en-US" sz="3400" dirty="0">
                <a:solidFill>
                  <a:srgbClr val="FFFF00"/>
                </a:solidFill>
              </a:rPr>
              <a:t>Purposes of God’s image like Adam</a:t>
            </a:r>
          </a:p>
          <a:p>
            <a:pPr marL="457200" indent="-457200">
              <a:buFont typeface="Wingdings 2" panose="05020102010507070707" pitchFamily="18" charset="2"/>
              <a:buChar char=""/>
            </a:pPr>
            <a:r>
              <a:rPr lang="en-US" sz="3400" dirty="0">
                <a:solidFill>
                  <a:srgbClr val="FFFF00"/>
                </a:solidFill>
              </a:rPr>
              <a:t>Identity and Validation like Adam</a:t>
            </a:r>
          </a:p>
        </p:txBody>
      </p:sp>
      <p:pic>
        <p:nvPicPr>
          <p:cNvPr id="6" name="Picture 5">
            <a:extLst>
              <a:ext uri="{FF2B5EF4-FFF2-40B4-BE49-F238E27FC236}">
                <a16:creationId xmlns:a16="http://schemas.microsoft.com/office/drawing/2014/main" id="{8679F5C9-79D6-46F0-928D-641443EF53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2191"/>
            <a:ext cx="2694993" cy="6579573"/>
          </a:xfrm>
          <a:prstGeom prst="rect">
            <a:avLst/>
          </a:prstGeom>
        </p:spPr>
      </p:pic>
    </p:spTree>
    <p:extLst>
      <p:ext uri="{BB962C8B-B14F-4D97-AF65-F5344CB8AC3E}">
        <p14:creationId xmlns:p14="http://schemas.microsoft.com/office/powerpoint/2010/main" val="418364539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2483141" y="0"/>
            <a:ext cx="9650136" cy="4832092"/>
          </a:xfrm>
          <a:prstGeom prst="rect">
            <a:avLst/>
          </a:prstGeom>
          <a:noFill/>
        </p:spPr>
        <p:txBody>
          <a:bodyPr wrap="square" rtlCol="0">
            <a:spAutoFit/>
          </a:bodyPr>
          <a:lstStyle/>
          <a:p>
            <a:r>
              <a:rPr lang="en-US" sz="3400" dirty="0">
                <a:solidFill>
                  <a:schemeClr val="bg1"/>
                </a:solidFill>
              </a:rPr>
              <a:t>Genesis 1.27 NIV:  So God created mankind in his own image, in the image of God he created them, male and female he created them.</a:t>
            </a:r>
          </a:p>
          <a:p>
            <a:endParaRPr lang="en-US" sz="3400" dirty="0">
              <a:solidFill>
                <a:srgbClr val="FFFF00"/>
              </a:solidFill>
            </a:endParaRPr>
          </a:p>
          <a:p>
            <a:pPr marL="571500" indent="-571500">
              <a:buFont typeface="Wingdings 2" panose="05020102010507070707" pitchFamily="18" charset="2"/>
              <a:buChar char=""/>
            </a:pPr>
            <a:r>
              <a:rPr lang="en-US" sz="3400" dirty="0">
                <a:solidFill>
                  <a:srgbClr val="FFFF00"/>
                </a:solidFill>
              </a:rPr>
              <a:t>Equal in worship, service, parenting, prophesy</a:t>
            </a:r>
          </a:p>
          <a:p>
            <a:pPr marL="342900" indent="-342900">
              <a:buFont typeface="Wingdings 2" panose="05020102010507070707" pitchFamily="18" charset="2"/>
              <a:buChar char=""/>
            </a:pPr>
            <a:endParaRPr lang="en-US" dirty="0">
              <a:solidFill>
                <a:srgbClr val="FFFF00"/>
              </a:solidFill>
            </a:endParaRPr>
          </a:p>
          <a:p>
            <a:pPr marL="571500" indent="-571500">
              <a:buFont typeface="Wingdings 2" panose="05020102010507070707" pitchFamily="18" charset="2"/>
              <a:buChar char=""/>
            </a:pPr>
            <a:r>
              <a:rPr lang="en-US" sz="3400" dirty="0">
                <a:solidFill>
                  <a:srgbClr val="FFFF00"/>
                </a:solidFill>
              </a:rPr>
              <a:t>Ministered to Jesus and with Jesus</a:t>
            </a:r>
          </a:p>
          <a:p>
            <a:pPr marL="342900" indent="-342900">
              <a:buFont typeface="Wingdings 2" panose="05020102010507070707" pitchFamily="18" charset="2"/>
              <a:buChar char=""/>
            </a:pPr>
            <a:endParaRPr lang="en-US" dirty="0">
              <a:solidFill>
                <a:srgbClr val="FFFF00"/>
              </a:solidFill>
            </a:endParaRPr>
          </a:p>
          <a:p>
            <a:pPr marL="571500" indent="-571500">
              <a:buFont typeface="Wingdings 2" panose="05020102010507070707" pitchFamily="18" charset="2"/>
              <a:buChar char=""/>
            </a:pPr>
            <a:r>
              <a:rPr lang="en-US" sz="3400" dirty="0">
                <a:solidFill>
                  <a:srgbClr val="FFFF00"/>
                </a:solidFill>
              </a:rPr>
              <a:t>Were disciples of Christ filled by Holy Spirit, teachers and mentors </a:t>
            </a:r>
          </a:p>
        </p:txBody>
      </p:sp>
      <p:pic>
        <p:nvPicPr>
          <p:cNvPr id="6" name="Picture 5">
            <a:extLst>
              <a:ext uri="{FF2B5EF4-FFF2-40B4-BE49-F238E27FC236}">
                <a16:creationId xmlns:a16="http://schemas.microsoft.com/office/drawing/2014/main" id="{8679F5C9-79D6-46F0-928D-641443EF53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2191"/>
            <a:ext cx="2694993" cy="6579573"/>
          </a:xfrm>
          <a:prstGeom prst="rect">
            <a:avLst/>
          </a:prstGeom>
        </p:spPr>
      </p:pic>
    </p:spTree>
    <p:extLst>
      <p:ext uri="{BB962C8B-B14F-4D97-AF65-F5344CB8AC3E}">
        <p14:creationId xmlns:p14="http://schemas.microsoft.com/office/powerpoint/2010/main" val="375030254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2483141" y="0"/>
            <a:ext cx="9650136" cy="5847755"/>
          </a:xfrm>
          <a:prstGeom prst="rect">
            <a:avLst/>
          </a:prstGeom>
          <a:noFill/>
        </p:spPr>
        <p:txBody>
          <a:bodyPr wrap="square" rtlCol="0">
            <a:spAutoFit/>
          </a:bodyPr>
          <a:lstStyle/>
          <a:p>
            <a:r>
              <a:rPr lang="en-US" sz="3400" dirty="0">
                <a:solidFill>
                  <a:schemeClr val="bg1"/>
                </a:solidFill>
              </a:rPr>
              <a:t>Genesis 1.27 NIV:  So God created mankind in his own image, in the image of God he created them, </a:t>
            </a:r>
            <a:r>
              <a:rPr lang="en-US" sz="3400" b="1" u="sng" dirty="0">
                <a:solidFill>
                  <a:srgbClr val="FFFF00"/>
                </a:solidFill>
              </a:rPr>
              <a:t>male and female he created them</a:t>
            </a:r>
            <a:r>
              <a:rPr lang="en-US" sz="3400" dirty="0">
                <a:solidFill>
                  <a:schemeClr val="bg1"/>
                </a:solidFill>
              </a:rPr>
              <a:t>.</a:t>
            </a:r>
          </a:p>
          <a:p>
            <a:endParaRPr lang="en-US" sz="3400" dirty="0">
              <a:solidFill>
                <a:srgbClr val="FFFF00"/>
              </a:solidFill>
            </a:endParaRPr>
          </a:p>
          <a:p>
            <a:pPr marL="457200" indent="-457200">
              <a:buFont typeface="Wingdings 2" panose="05020102010507070707" pitchFamily="18" charset="2"/>
              <a:buChar char=""/>
            </a:pPr>
            <a:r>
              <a:rPr lang="en-US" sz="3400" dirty="0">
                <a:solidFill>
                  <a:srgbClr val="FFFF00"/>
                </a:solidFill>
              </a:rPr>
              <a:t>Different gender than Adam</a:t>
            </a:r>
          </a:p>
          <a:p>
            <a:pPr marL="457200" indent="-457200">
              <a:buFont typeface="Wingdings 2" panose="05020102010507070707" pitchFamily="18" charset="2"/>
              <a:buChar char=""/>
            </a:pPr>
            <a:endParaRPr lang="en-US" sz="3400" dirty="0">
              <a:solidFill>
                <a:srgbClr val="FFFF00"/>
              </a:solidFill>
            </a:endParaRPr>
          </a:p>
          <a:p>
            <a:pPr marL="457200" indent="-457200">
              <a:buFont typeface="Wingdings 2" panose="05020102010507070707" pitchFamily="18" charset="2"/>
              <a:buChar char=""/>
            </a:pPr>
            <a:r>
              <a:rPr lang="en-US" sz="3400" dirty="0">
                <a:solidFill>
                  <a:srgbClr val="FFFF00"/>
                </a:solidFill>
              </a:rPr>
              <a:t>Prophets, but not priests</a:t>
            </a:r>
          </a:p>
          <a:p>
            <a:pPr marL="457200" indent="-457200">
              <a:buFont typeface="Wingdings 2" panose="05020102010507070707" pitchFamily="18" charset="2"/>
              <a:buChar char=""/>
            </a:pPr>
            <a:r>
              <a:rPr lang="en-US" sz="3400" dirty="0">
                <a:solidFill>
                  <a:srgbClr val="FFFF00"/>
                </a:solidFill>
              </a:rPr>
              <a:t>Disciples, but not apostles</a:t>
            </a:r>
          </a:p>
          <a:p>
            <a:pPr marL="457200" indent="-457200">
              <a:buFont typeface="Wingdings 2" panose="05020102010507070707" pitchFamily="18" charset="2"/>
              <a:buChar char=""/>
            </a:pPr>
            <a:r>
              <a:rPr lang="en-US" sz="3400" dirty="0">
                <a:solidFill>
                  <a:srgbClr val="FFFF00"/>
                </a:solidFill>
              </a:rPr>
              <a:t>Ministers, but not elders</a:t>
            </a:r>
          </a:p>
          <a:p>
            <a:pPr marL="457200" indent="-457200">
              <a:buFont typeface="Wingdings 2" panose="05020102010507070707" pitchFamily="18" charset="2"/>
              <a:buChar char=""/>
            </a:pPr>
            <a:endParaRPr lang="en-US" sz="3400" dirty="0">
              <a:solidFill>
                <a:srgbClr val="FFFF00"/>
              </a:solidFill>
            </a:endParaRPr>
          </a:p>
          <a:p>
            <a:pPr marL="457200" indent="-457200">
              <a:buFont typeface="Wingdings 2" panose="05020102010507070707" pitchFamily="18" charset="2"/>
              <a:buChar char=""/>
            </a:pPr>
            <a:r>
              <a:rPr lang="en-US" sz="3400" dirty="0">
                <a:solidFill>
                  <a:srgbClr val="FFFF00"/>
                </a:solidFill>
              </a:rPr>
              <a:t>Different roles in the family</a:t>
            </a:r>
          </a:p>
        </p:txBody>
      </p:sp>
      <p:pic>
        <p:nvPicPr>
          <p:cNvPr id="6" name="Picture 5">
            <a:extLst>
              <a:ext uri="{FF2B5EF4-FFF2-40B4-BE49-F238E27FC236}">
                <a16:creationId xmlns:a16="http://schemas.microsoft.com/office/drawing/2014/main" id="{8679F5C9-79D6-46F0-928D-641443EF53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2191"/>
            <a:ext cx="2694993" cy="6579573"/>
          </a:xfrm>
          <a:prstGeom prst="rect">
            <a:avLst/>
          </a:prstGeom>
        </p:spPr>
      </p:pic>
    </p:spTree>
    <p:extLst>
      <p:ext uri="{BB962C8B-B14F-4D97-AF65-F5344CB8AC3E}">
        <p14:creationId xmlns:p14="http://schemas.microsoft.com/office/powerpoint/2010/main" val="105012921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5243891" y="1159767"/>
            <a:ext cx="6948109" cy="4278094"/>
          </a:xfrm>
          <a:prstGeom prst="rect">
            <a:avLst/>
          </a:prstGeom>
          <a:noFill/>
        </p:spPr>
        <p:txBody>
          <a:bodyPr wrap="square" rtlCol="0">
            <a:spAutoFit/>
          </a:bodyPr>
          <a:lstStyle/>
          <a:p>
            <a:r>
              <a:rPr lang="en-US" sz="3400" dirty="0">
                <a:solidFill>
                  <a:schemeClr val="bg1"/>
                </a:solidFill>
              </a:rPr>
              <a:t>1 Peter 3</a:t>
            </a:r>
          </a:p>
          <a:p>
            <a:endParaRPr lang="en-US" sz="3400" dirty="0">
              <a:solidFill>
                <a:srgbClr val="FFFF00"/>
              </a:solidFill>
            </a:endParaRPr>
          </a:p>
          <a:p>
            <a:r>
              <a:rPr lang="en-US" sz="3400" dirty="0">
                <a:solidFill>
                  <a:srgbClr val="FFFF00"/>
                </a:solidFill>
              </a:rPr>
              <a:t>God holds man accountable for family health.</a:t>
            </a:r>
          </a:p>
          <a:p>
            <a:endParaRPr lang="en-US" sz="3400" dirty="0">
              <a:solidFill>
                <a:srgbClr val="FFFF00"/>
              </a:solidFill>
            </a:endParaRPr>
          </a:p>
          <a:p>
            <a:r>
              <a:rPr lang="en-US" sz="3400" dirty="0">
                <a:solidFill>
                  <a:srgbClr val="FFFF00"/>
                </a:solidFill>
              </a:rPr>
              <a:t>Man governs sacrificially, selflessly.</a:t>
            </a:r>
          </a:p>
          <a:p>
            <a:endParaRPr lang="en-US" sz="3400" dirty="0">
              <a:solidFill>
                <a:srgbClr val="FFFF00"/>
              </a:solidFill>
            </a:endParaRPr>
          </a:p>
          <a:p>
            <a:r>
              <a:rPr lang="en-US" sz="3400" dirty="0">
                <a:solidFill>
                  <a:srgbClr val="FFFF00"/>
                </a:solidFill>
              </a:rPr>
              <a:t>Man seeks to bless wife.</a:t>
            </a:r>
          </a:p>
        </p:txBody>
      </p:sp>
      <p:grpSp>
        <p:nvGrpSpPr>
          <p:cNvPr id="3" name="Group 2"/>
          <p:cNvGrpSpPr/>
          <p:nvPr/>
        </p:nvGrpSpPr>
        <p:grpSpPr>
          <a:xfrm>
            <a:off x="2923556" y="166255"/>
            <a:ext cx="2182091" cy="6525490"/>
            <a:chOff x="132594" y="166255"/>
            <a:chExt cx="2182091" cy="6525490"/>
          </a:xfrm>
        </p:grpSpPr>
        <p:grpSp>
          <p:nvGrpSpPr>
            <p:cNvPr id="6" name="Group 40"/>
            <p:cNvGrpSpPr/>
            <p:nvPr/>
          </p:nvGrpSpPr>
          <p:grpSpPr>
            <a:xfrm>
              <a:off x="132594" y="166255"/>
              <a:ext cx="2182091" cy="6525490"/>
              <a:chOff x="76200" y="381000"/>
              <a:chExt cx="1752600" cy="5867400"/>
            </a:xfrm>
          </p:grpSpPr>
          <p:grpSp>
            <p:nvGrpSpPr>
              <p:cNvPr id="7" name="Group 10"/>
              <p:cNvGrpSpPr/>
              <p:nvPr/>
            </p:nvGrpSpPr>
            <p:grpSpPr>
              <a:xfrm>
                <a:off x="76200" y="381000"/>
                <a:ext cx="1752600" cy="5867400"/>
                <a:chOff x="304800" y="381000"/>
                <a:chExt cx="1752600" cy="5867400"/>
              </a:xfrm>
            </p:grpSpPr>
            <p:sp>
              <p:nvSpPr>
                <p:cNvPr id="10" name="Oval 9"/>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11" name="Oval 10"/>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1" dirty="0">
                    <a:solidFill>
                      <a:prstClr val="black"/>
                    </a:solidFill>
                  </a:endParaRPr>
                </a:p>
                <a:p>
                  <a:pPr algn="ctr"/>
                  <a:r>
                    <a:rPr lang="en-US" sz="3000" b="1" dirty="0">
                      <a:solidFill>
                        <a:prstClr val="black"/>
                      </a:solidFill>
                    </a:rPr>
                    <a:t>Family</a:t>
                  </a:r>
                </a:p>
              </p:txBody>
            </p:sp>
            <p:sp>
              <p:nvSpPr>
                <p:cNvPr id="12" name="Oval 11"/>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Creation</a:t>
                  </a:r>
                </a:p>
              </p:txBody>
            </p:sp>
          </p:grpSp>
          <p:sp>
            <p:nvSpPr>
              <p:cNvPr id="8"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9" name="Rectangle 8"/>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
          <p:nvSpPr>
            <p:cNvPr id="2" name="Oval 1"/>
            <p:cNvSpPr/>
            <p:nvPr/>
          </p:nvSpPr>
          <p:spPr>
            <a:xfrm>
              <a:off x="537839" y="2454413"/>
              <a:ext cx="1371600" cy="8602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srgbClr val="FFFF00"/>
                  </a:solidFill>
                </a:rPr>
                <a:t>Man</a:t>
              </a:r>
            </a:p>
          </p:txBody>
        </p:sp>
      </p:grpSp>
      <p:pic>
        <p:nvPicPr>
          <p:cNvPr id="13" name="Picture 12">
            <a:extLst>
              <a:ext uri="{FF2B5EF4-FFF2-40B4-BE49-F238E27FC236}">
                <a16:creationId xmlns:a16="http://schemas.microsoft.com/office/drawing/2014/main" id="{E90D036D-94AC-4A18-A48B-22B8745883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2191"/>
            <a:ext cx="2694993" cy="6579573"/>
          </a:xfrm>
          <a:prstGeom prst="rect">
            <a:avLst/>
          </a:prstGeom>
        </p:spPr>
      </p:pic>
    </p:spTree>
    <p:extLst>
      <p:ext uri="{BB962C8B-B14F-4D97-AF65-F5344CB8AC3E}">
        <p14:creationId xmlns:p14="http://schemas.microsoft.com/office/powerpoint/2010/main" val="391534963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5243891" y="914043"/>
            <a:ext cx="6948109" cy="4801314"/>
          </a:xfrm>
          <a:prstGeom prst="rect">
            <a:avLst/>
          </a:prstGeom>
          <a:noFill/>
        </p:spPr>
        <p:txBody>
          <a:bodyPr wrap="square" rtlCol="0">
            <a:spAutoFit/>
          </a:bodyPr>
          <a:lstStyle/>
          <a:p>
            <a:r>
              <a:rPr lang="en-US" sz="3400" dirty="0">
                <a:solidFill>
                  <a:schemeClr val="bg1"/>
                </a:solidFill>
              </a:rPr>
              <a:t>Ephesians 5.24-25 NIV:  </a:t>
            </a:r>
          </a:p>
          <a:p>
            <a:endParaRPr lang="en-US" sz="3400" dirty="0">
              <a:solidFill>
                <a:schemeClr val="bg1"/>
              </a:solidFill>
            </a:endParaRPr>
          </a:p>
          <a:p>
            <a:r>
              <a:rPr lang="en-US" sz="3400" dirty="0">
                <a:solidFill>
                  <a:schemeClr val="bg1"/>
                </a:solidFill>
              </a:rPr>
              <a:t>…as the church submits to Christ, so also wives should submit to their husbands in everything.  </a:t>
            </a:r>
          </a:p>
          <a:p>
            <a:endParaRPr lang="en-US" sz="3400" dirty="0">
              <a:solidFill>
                <a:schemeClr val="bg1"/>
              </a:solidFill>
            </a:endParaRPr>
          </a:p>
          <a:p>
            <a:r>
              <a:rPr lang="en-US" sz="3400" dirty="0">
                <a:solidFill>
                  <a:schemeClr val="bg1"/>
                </a:solidFill>
              </a:rPr>
              <a:t>Husbands, love your wives just as Christ loved the church and gave himself for her… </a:t>
            </a:r>
          </a:p>
        </p:txBody>
      </p:sp>
      <p:pic>
        <p:nvPicPr>
          <p:cNvPr id="13" name="Picture 12">
            <a:extLst>
              <a:ext uri="{FF2B5EF4-FFF2-40B4-BE49-F238E27FC236}">
                <a16:creationId xmlns:a16="http://schemas.microsoft.com/office/drawing/2014/main" id="{C4B25D54-334B-4140-920E-0184CC2780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2191"/>
            <a:ext cx="2694993" cy="6579573"/>
          </a:xfrm>
          <a:prstGeom prst="rect">
            <a:avLst/>
          </a:prstGeom>
        </p:spPr>
      </p:pic>
      <p:grpSp>
        <p:nvGrpSpPr>
          <p:cNvPr id="14" name="Group 13">
            <a:extLst>
              <a:ext uri="{FF2B5EF4-FFF2-40B4-BE49-F238E27FC236}">
                <a16:creationId xmlns:a16="http://schemas.microsoft.com/office/drawing/2014/main" id="{04EEC515-3D4F-4708-835F-090D3BEC6218}"/>
              </a:ext>
            </a:extLst>
          </p:cNvPr>
          <p:cNvGrpSpPr/>
          <p:nvPr/>
        </p:nvGrpSpPr>
        <p:grpSpPr>
          <a:xfrm>
            <a:off x="2923556" y="166255"/>
            <a:ext cx="2182091" cy="6525490"/>
            <a:chOff x="132594" y="166255"/>
            <a:chExt cx="2182091" cy="6525490"/>
          </a:xfrm>
        </p:grpSpPr>
        <p:grpSp>
          <p:nvGrpSpPr>
            <p:cNvPr id="15" name="Group 40">
              <a:extLst>
                <a:ext uri="{FF2B5EF4-FFF2-40B4-BE49-F238E27FC236}">
                  <a16:creationId xmlns:a16="http://schemas.microsoft.com/office/drawing/2014/main" id="{3A3E372A-E0DD-4CA2-B506-E534DA323D2B}"/>
                </a:ext>
              </a:extLst>
            </p:cNvPr>
            <p:cNvGrpSpPr/>
            <p:nvPr/>
          </p:nvGrpSpPr>
          <p:grpSpPr>
            <a:xfrm>
              <a:off x="132594" y="166255"/>
              <a:ext cx="2182091" cy="6525490"/>
              <a:chOff x="76200" y="381000"/>
              <a:chExt cx="1752600" cy="5867400"/>
            </a:xfrm>
          </p:grpSpPr>
          <p:grpSp>
            <p:nvGrpSpPr>
              <p:cNvPr id="17" name="Group 10">
                <a:extLst>
                  <a:ext uri="{FF2B5EF4-FFF2-40B4-BE49-F238E27FC236}">
                    <a16:creationId xmlns:a16="http://schemas.microsoft.com/office/drawing/2014/main" id="{E608BCF8-B6A6-477F-8650-D4E6D06072EF}"/>
                  </a:ext>
                </a:extLst>
              </p:cNvPr>
              <p:cNvGrpSpPr/>
              <p:nvPr/>
            </p:nvGrpSpPr>
            <p:grpSpPr>
              <a:xfrm>
                <a:off x="76200" y="381000"/>
                <a:ext cx="1752600" cy="5867400"/>
                <a:chOff x="304800" y="381000"/>
                <a:chExt cx="1752600" cy="5867400"/>
              </a:xfrm>
            </p:grpSpPr>
            <p:sp>
              <p:nvSpPr>
                <p:cNvPr id="20" name="Oval 19">
                  <a:extLst>
                    <a:ext uri="{FF2B5EF4-FFF2-40B4-BE49-F238E27FC236}">
                      <a16:creationId xmlns:a16="http://schemas.microsoft.com/office/drawing/2014/main" id="{0D28E37C-7DE8-42B1-8F39-A3E26D676F2B}"/>
                    </a:ext>
                  </a:extLst>
                </p:cNvPr>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21" name="Oval 20">
                  <a:extLst>
                    <a:ext uri="{FF2B5EF4-FFF2-40B4-BE49-F238E27FC236}">
                      <a16:creationId xmlns:a16="http://schemas.microsoft.com/office/drawing/2014/main" id="{96C5E5F2-5A2F-41A6-B386-15D6BD37FF4C}"/>
                    </a:ext>
                  </a:extLst>
                </p:cNvPr>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1" dirty="0">
                    <a:solidFill>
                      <a:prstClr val="black"/>
                    </a:solidFill>
                  </a:endParaRPr>
                </a:p>
                <a:p>
                  <a:pPr algn="ctr"/>
                  <a:r>
                    <a:rPr lang="en-US" sz="3000" b="1" dirty="0">
                      <a:solidFill>
                        <a:prstClr val="black"/>
                      </a:solidFill>
                    </a:rPr>
                    <a:t>Family</a:t>
                  </a:r>
                </a:p>
              </p:txBody>
            </p:sp>
            <p:sp>
              <p:nvSpPr>
                <p:cNvPr id="22" name="Oval 21">
                  <a:extLst>
                    <a:ext uri="{FF2B5EF4-FFF2-40B4-BE49-F238E27FC236}">
                      <a16:creationId xmlns:a16="http://schemas.microsoft.com/office/drawing/2014/main" id="{FBE563B9-8D7E-4BE0-BF2C-AD2EAB67B57B}"/>
                    </a:ext>
                  </a:extLst>
                </p:cNvPr>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Creation</a:t>
                  </a:r>
                </a:p>
              </p:txBody>
            </p:sp>
          </p:grpSp>
          <p:sp>
            <p:nvSpPr>
              <p:cNvPr id="18" name="Rectangle 14">
                <a:extLst>
                  <a:ext uri="{FF2B5EF4-FFF2-40B4-BE49-F238E27FC236}">
                    <a16:creationId xmlns:a16="http://schemas.microsoft.com/office/drawing/2014/main" id="{ABD35904-42D4-478C-8A76-0DF7F0C28467}"/>
                  </a:ext>
                </a:extLst>
              </p:cNvPr>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19" name="Rectangle 18">
                <a:extLst>
                  <a:ext uri="{FF2B5EF4-FFF2-40B4-BE49-F238E27FC236}">
                    <a16:creationId xmlns:a16="http://schemas.microsoft.com/office/drawing/2014/main" id="{68AF2D2B-2912-4412-8C47-574969661682}"/>
                  </a:ext>
                </a:extLst>
              </p:cNvPr>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
          <p:nvSpPr>
            <p:cNvPr id="16" name="Oval 15">
              <a:extLst>
                <a:ext uri="{FF2B5EF4-FFF2-40B4-BE49-F238E27FC236}">
                  <a16:creationId xmlns:a16="http://schemas.microsoft.com/office/drawing/2014/main" id="{BCCFD5DB-ED53-4C72-96AF-99E869A7E38F}"/>
                </a:ext>
              </a:extLst>
            </p:cNvPr>
            <p:cNvSpPr/>
            <p:nvPr/>
          </p:nvSpPr>
          <p:spPr>
            <a:xfrm>
              <a:off x="537839" y="2454413"/>
              <a:ext cx="1371600" cy="8602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srgbClr val="FFFF00"/>
                  </a:solidFill>
                </a:rPr>
                <a:t>Man</a:t>
              </a:r>
            </a:p>
          </p:txBody>
        </p:sp>
      </p:grpSp>
    </p:spTree>
    <p:extLst>
      <p:ext uri="{BB962C8B-B14F-4D97-AF65-F5344CB8AC3E}">
        <p14:creationId xmlns:p14="http://schemas.microsoft.com/office/powerpoint/2010/main" val="409950219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2337734" y="0"/>
            <a:ext cx="9854266" cy="3754874"/>
          </a:xfrm>
          <a:prstGeom prst="rect">
            <a:avLst/>
          </a:prstGeom>
          <a:noFill/>
        </p:spPr>
        <p:txBody>
          <a:bodyPr wrap="square" rtlCol="0">
            <a:spAutoFit/>
          </a:bodyPr>
          <a:lstStyle/>
          <a:p>
            <a:r>
              <a:rPr lang="en-US" sz="3400" dirty="0">
                <a:solidFill>
                  <a:schemeClr val="bg1"/>
                </a:solidFill>
              </a:rPr>
              <a:t>Genesis 2.22-24 NIV:  Then the LORD God made a woman from the rib he had taken out of the man, and </a:t>
            </a:r>
            <a:r>
              <a:rPr lang="en-US" sz="3400" b="1" u="sng" dirty="0">
                <a:solidFill>
                  <a:srgbClr val="FFFF00"/>
                </a:solidFill>
              </a:rPr>
              <a:t>he brought her to the man</a:t>
            </a:r>
            <a:r>
              <a:rPr lang="en-US" sz="3400" dirty="0">
                <a:solidFill>
                  <a:schemeClr val="bg1"/>
                </a:solidFill>
              </a:rPr>
              <a:t>.  The man said, “This is now bone of my bones and flesh of my flesh; she shall be called ‘woman,’ for she was taken out of man.”  </a:t>
            </a:r>
          </a:p>
          <a:p>
            <a:r>
              <a:rPr lang="en-US" sz="3400" b="1" u="sng" dirty="0">
                <a:solidFill>
                  <a:srgbClr val="FFFF00"/>
                </a:solidFill>
              </a:rPr>
              <a:t>That is why a man leaves his father and mother and is united to his wife, and they become one flesh</a:t>
            </a:r>
            <a:r>
              <a:rPr lang="en-US" sz="3400" dirty="0">
                <a:solidFill>
                  <a:schemeClr val="bg1"/>
                </a:solidFill>
              </a:rPr>
              <a:t>.</a:t>
            </a:r>
          </a:p>
        </p:txBody>
      </p:sp>
      <p:pic>
        <p:nvPicPr>
          <p:cNvPr id="6" name="Picture 5">
            <a:extLst>
              <a:ext uri="{FF2B5EF4-FFF2-40B4-BE49-F238E27FC236}">
                <a16:creationId xmlns:a16="http://schemas.microsoft.com/office/drawing/2014/main" id="{328C29D6-403D-4E46-A684-51317320BC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2191"/>
            <a:ext cx="2694993" cy="6579573"/>
          </a:xfrm>
          <a:prstGeom prst="rect">
            <a:avLst/>
          </a:prstGeom>
        </p:spPr>
      </p:pic>
    </p:spTree>
    <p:extLst>
      <p:ext uri="{BB962C8B-B14F-4D97-AF65-F5344CB8AC3E}">
        <p14:creationId xmlns:p14="http://schemas.microsoft.com/office/powerpoint/2010/main" val="418238151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2337734" y="0"/>
            <a:ext cx="9854266" cy="3754874"/>
          </a:xfrm>
          <a:prstGeom prst="rect">
            <a:avLst/>
          </a:prstGeom>
          <a:noFill/>
        </p:spPr>
        <p:txBody>
          <a:bodyPr wrap="square" rtlCol="0">
            <a:spAutoFit/>
          </a:bodyPr>
          <a:lstStyle/>
          <a:p>
            <a:r>
              <a:rPr lang="en-US" sz="3400" dirty="0">
                <a:solidFill>
                  <a:schemeClr val="bg1"/>
                </a:solidFill>
              </a:rPr>
              <a:t>Genesis 2.22-24 NIV:  Then the LORD God made a woman from the rib he had taken out of the man, and he brought her to the man.  </a:t>
            </a:r>
            <a:r>
              <a:rPr lang="en-US" sz="3400" b="1" u="sng" dirty="0">
                <a:solidFill>
                  <a:srgbClr val="FFFF00"/>
                </a:solidFill>
              </a:rPr>
              <a:t>The man said, “This is now bone of my bones and flesh of my flesh; she shall be called ‘woman,’ for she was taken out of man.”  </a:t>
            </a:r>
          </a:p>
          <a:p>
            <a:r>
              <a:rPr lang="en-US" sz="3400" dirty="0">
                <a:solidFill>
                  <a:schemeClr val="bg1"/>
                </a:solidFill>
              </a:rPr>
              <a:t>That is why a man leaves his father and mother and is united to his wife, and they become one flesh.</a:t>
            </a:r>
          </a:p>
        </p:txBody>
      </p:sp>
      <p:pic>
        <p:nvPicPr>
          <p:cNvPr id="6" name="Picture 5">
            <a:extLst>
              <a:ext uri="{FF2B5EF4-FFF2-40B4-BE49-F238E27FC236}">
                <a16:creationId xmlns:a16="http://schemas.microsoft.com/office/drawing/2014/main" id="{328C29D6-403D-4E46-A684-51317320BC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2191"/>
            <a:ext cx="2694993" cy="6579573"/>
          </a:xfrm>
          <a:prstGeom prst="rect">
            <a:avLst/>
          </a:prstGeom>
        </p:spPr>
      </p:pic>
    </p:spTree>
    <p:extLst>
      <p:ext uri="{BB962C8B-B14F-4D97-AF65-F5344CB8AC3E}">
        <p14:creationId xmlns:p14="http://schemas.microsoft.com/office/powerpoint/2010/main" val="104116383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2455180" y="0"/>
            <a:ext cx="9736820" cy="3754874"/>
          </a:xfrm>
          <a:prstGeom prst="rect">
            <a:avLst/>
          </a:prstGeom>
          <a:noFill/>
        </p:spPr>
        <p:txBody>
          <a:bodyPr wrap="square" rtlCol="0">
            <a:spAutoFit/>
          </a:bodyPr>
          <a:lstStyle/>
          <a:p>
            <a:r>
              <a:rPr lang="en-US" sz="3400" dirty="0">
                <a:solidFill>
                  <a:schemeClr val="bg1"/>
                </a:solidFill>
              </a:rPr>
              <a:t>Genesis 2.24 NIV:  That is why a man leaves his father and mother and is united to his wife, and they become </a:t>
            </a:r>
            <a:r>
              <a:rPr lang="en-US" sz="3400" b="1" u="sng" dirty="0">
                <a:solidFill>
                  <a:srgbClr val="FFFF00"/>
                </a:solidFill>
              </a:rPr>
              <a:t>one flesh</a:t>
            </a:r>
            <a:r>
              <a:rPr lang="en-US" sz="3400" dirty="0">
                <a:solidFill>
                  <a:schemeClr val="bg1"/>
                </a:solidFill>
              </a:rPr>
              <a:t>.</a:t>
            </a:r>
          </a:p>
          <a:p>
            <a:endParaRPr lang="en-US" sz="3400" dirty="0">
              <a:solidFill>
                <a:schemeClr val="bg1"/>
              </a:solidFill>
            </a:endParaRPr>
          </a:p>
          <a:p>
            <a:r>
              <a:rPr lang="en-US" sz="3400" dirty="0">
                <a:solidFill>
                  <a:schemeClr val="bg1"/>
                </a:solidFill>
              </a:rPr>
              <a:t>Genesis 2.24 NET:  That is why a man leaves</a:t>
            </a:r>
            <a:r>
              <a:rPr lang="en-US" sz="3400" dirty="0">
                <a:solidFill>
                  <a:srgbClr val="FFFF00"/>
                </a:solidFill>
              </a:rPr>
              <a:t> </a:t>
            </a:r>
            <a:r>
              <a:rPr lang="en-US" sz="3400" dirty="0">
                <a:solidFill>
                  <a:schemeClr val="bg1"/>
                </a:solidFill>
              </a:rPr>
              <a:t>his father and mother and unites</a:t>
            </a:r>
            <a:r>
              <a:rPr lang="en-US" sz="3400" dirty="0">
                <a:solidFill>
                  <a:srgbClr val="FFFF00"/>
                </a:solidFill>
              </a:rPr>
              <a:t> </a:t>
            </a:r>
            <a:r>
              <a:rPr lang="en-US" sz="3400" dirty="0">
                <a:solidFill>
                  <a:schemeClr val="bg1"/>
                </a:solidFill>
              </a:rPr>
              <a:t>with his wife, and they become </a:t>
            </a:r>
            <a:r>
              <a:rPr lang="en-US" sz="3400" b="1" u="sng" dirty="0">
                <a:solidFill>
                  <a:srgbClr val="FFFF00"/>
                </a:solidFill>
              </a:rPr>
              <a:t>a new family</a:t>
            </a:r>
            <a:r>
              <a:rPr lang="en-US" sz="3400" dirty="0">
                <a:solidFill>
                  <a:schemeClr val="bg1"/>
                </a:solidFill>
              </a:rPr>
              <a:t>.</a:t>
            </a:r>
          </a:p>
        </p:txBody>
      </p:sp>
      <p:pic>
        <p:nvPicPr>
          <p:cNvPr id="6" name="Picture 5">
            <a:extLst>
              <a:ext uri="{FF2B5EF4-FFF2-40B4-BE49-F238E27FC236}">
                <a16:creationId xmlns:a16="http://schemas.microsoft.com/office/drawing/2014/main" id="{B16A76A8-8286-4FD4-9426-34A0D9E731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2191"/>
            <a:ext cx="2694993" cy="6579573"/>
          </a:xfrm>
          <a:prstGeom prst="rect">
            <a:avLst/>
          </a:prstGeom>
        </p:spPr>
      </p:pic>
    </p:spTree>
    <p:extLst>
      <p:ext uri="{BB962C8B-B14F-4D97-AF65-F5344CB8AC3E}">
        <p14:creationId xmlns:p14="http://schemas.microsoft.com/office/powerpoint/2010/main" val="280925506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2399251" y="0"/>
            <a:ext cx="9792749" cy="3323987"/>
          </a:xfrm>
          <a:prstGeom prst="rect">
            <a:avLst/>
          </a:prstGeom>
          <a:noFill/>
        </p:spPr>
        <p:txBody>
          <a:bodyPr wrap="square" rtlCol="0">
            <a:spAutoFit/>
          </a:bodyPr>
          <a:lstStyle/>
          <a:p>
            <a:r>
              <a:rPr lang="en-US" sz="3400" dirty="0">
                <a:solidFill>
                  <a:schemeClr val="bg1"/>
                </a:solidFill>
              </a:rPr>
              <a:t>Genesis 2.24 NIV:  That is why a man leaves his father and mother and </a:t>
            </a:r>
            <a:r>
              <a:rPr lang="en-US" sz="3400" b="1" u="sng" dirty="0">
                <a:solidFill>
                  <a:srgbClr val="FFFF00"/>
                </a:solidFill>
              </a:rPr>
              <a:t>is united</a:t>
            </a:r>
            <a:r>
              <a:rPr lang="en-US" sz="3400" dirty="0">
                <a:solidFill>
                  <a:schemeClr val="bg1"/>
                </a:solidFill>
              </a:rPr>
              <a:t> to his wife, and they become </a:t>
            </a:r>
            <a:r>
              <a:rPr lang="en-US" sz="3400" b="1" u="sng" dirty="0">
                <a:solidFill>
                  <a:srgbClr val="FFFF00"/>
                </a:solidFill>
              </a:rPr>
              <a:t>one flesh</a:t>
            </a:r>
            <a:r>
              <a:rPr lang="en-US" sz="3400" dirty="0">
                <a:solidFill>
                  <a:schemeClr val="bg1"/>
                </a:solidFill>
              </a:rPr>
              <a:t>.</a:t>
            </a:r>
          </a:p>
          <a:p>
            <a:endParaRPr lang="en-US" sz="3400" dirty="0">
              <a:solidFill>
                <a:schemeClr val="bg1"/>
              </a:solidFill>
            </a:endParaRPr>
          </a:p>
          <a:p>
            <a:r>
              <a:rPr lang="en-US" sz="3400" dirty="0">
                <a:solidFill>
                  <a:schemeClr val="bg1"/>
                </a:solidFill>
              </a:rPr>
              <a:t>						</a:t>
            </a:r>
            <a:r>
              <a:rPr lang="he-IL" sz="3600" dirty="0">
                <a:solidFill>
                  <a:srgbClr val="FFFF00"/>
                </a:solidFill>
                <a:latin typeface="Times New Roman" panose="02020603050405020304" pitchFamily="18" charset="0"/>
                <a:cs typeface="Times New Roman" panose="02020603050405020304" pitchFamily="18" charset="0"/>
              </a:rPr>
              <a:t> </a:t>
            </a:r>
            <a:r>
              <a:rPr lang="he-IL" sz="4000" dirty="0">
                <a:solidFill>
                  <a:srgbClr val="FFFF00"/>
                </a:solidFill>
                <a:latin typeface="Times New Roman" panose="02020603050405020304" pitchFamily="18" charset="0"/>
                <a:cs typeface="Times New Roman" panose="02020603050405020304" pitchFamily="18" charset="0"/>
              </a:rPr>
              <a:t>דָּבַק</a:t>
            </a:r>
            <a:r>
              <a:rPr lang="he-IL" sz="3600" dirty="0">
                <a:solidFill>
                  <a:srgbClr val="FFFF00"/>
                </a:solidFill>
                <a:latin typeface="Times New Roman" panose="02020603050405020304" pitchFamily="18" charset="0"/>
                <a:cs typeface="Times New Roman" panose="02020603050405020304" pitchFamily="18" charset="0"/>
              </a:rPr>
              <a:t> </a:t>
            </a:r>
            <a:r>
              <a:rPr lang="en-US" sz="3400" dirty="0">
                <a:solidFill>
                  <a:srgbClr val="FFFF00"/>
                </a:solidFill>
              </a:rPr>
              <a:t>= “clings”</a:t>
            </a:r>
          </a:p>
          <a:p>
            <a:endParaRPr lang="en-US" sz="3400" dirty="0">
              <a:solidFill>
                <a:schemeClr val="bg1"/>
              </a:solidFill>
            </a:endParaRPr>
          </a:p>
        </p:txBody>
      </p:sp>
      <p:pic>
        <p:nvPicPr>
          <p:cNvPr id="6" name="Picture 5">
            <a:extLst>
              <a:ext uri="{FF2B5EF4-FFF2-40B4-BE49-F238E27FC236}">
                <a16:creationId xmlns:a16="http://schemas.microsoft.com/office/drawing/2014/main" id="{B16A76A8-8286-4FD4-9426-34A0D9E731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2191"/>
            <a:ext cx="2694993" cy="6579573"/>
          </a:xfrm>
          <a:prstGeom prst="rect">
            <a:avLst/>
          </a:prstGeom>
        </p:spPr>
      </p:pic>
      <p:cxnSp>
        <p:nvCxnSpPr>
          <p:cNvPr id="4" name="Straight Arrow Connector 3">
            <a:extLst>
              <a:ext uri="{FF2B5EF4-FFF2-40B4-BE49-F238E27FC236}">
                <a16:creationId xmlns:a16="http://schemas.microsoft.com/office/drawing/2014/main" id="{D83E42A4-8EC0-4073-B205-615BD34D5CCC}"/>
              </a:ext>
            </a:extLst>
          </p:cNvPr>
          <p:cNvCxnSpPr>
            <a:cxnSpLocks/>
          </p:cNvCxnSpPr>
          <p:nvPr/>
        </p:nvCxnSpPr>
        <p:spPr>
          <a:xfrm flipH="1">
            <a:off x="5721292" y="1182848"/>
            <a:ext cx="374708" cy="1006679"/>
          </a:xfrm>
          <a:prstGeom prst="straightConnector1">
            <a:avLst/>
          </a:prstGeom>
          <a:ln w="444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662116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2399251" y="0"/>
            <a:ext cx="9792749" cy="3231654"/>
          </a:xfrm>
          <a:prstGeom prst="rect">
            <a:avLst/>
          </a:prstGeom>
          <a:noFill/>
        </p:spPr>
        <p:txBody>
          <a:bodyPr wrap="square" rtlCol="0">
            <a:spAutoFit/>
          </a:bodyPr>
          <a:lstStyle/>
          <a:p>
            <a:r>
              <a:rPr lang="en-US" sz="3400" dirty="0">
                <a:solidFill>
                  <a:schemeClr val="bg1"/>
                </a:solidFill>
              </a:rPr>
              <a:t>Genesis 2.24 NIV:  That is why a man </a:t>
            </a:r>
            <a:r>
              <a:rPr lang="en-US" sz="3400" b="1" u="sng" dirty="0">
                <a:solidFill>
                  <a:srgbClr val="FFFF00"/>
                </a:solidFill>
              </a:rPr>
              <a:t>leaves</a:t>
            </a:r>
            <a:r>
              <a:rPr lang="en-US" sz="3400" dirty="0">
                <a:solidFill>
                  <a:schemeClr val="bg1"/>
                </a:solidFill>
              </a:rPr>
              <a:t> his father and mother and </a:t>
            </a:r>
            <a:r>
              <a:rPr lang="en-US" sz="3400" b="1" u="sng" dirty="0">
                <a:solidFill>
                  <a:srgbClr val="FFFF00"/>
                </a:solidFill>
              </a:rPr>
              <a:t>is united</a:t>
            </a:r>
            <a:r>
              <a:rPr lang="en-US" sz="3400" dirty="0">
                <a:solidFill>
                  <a:schemeClr val="bg1"/>
                </a:solidFill>
              </a:rPr>
              <a:t> to his wife, and they become </a:t>
            </a:r>
            <a:r>
              <a:rPr lang="en-US" sz="3400" b="1" u="sng" dirty="0">
                <a:solidFill>
                  <a:srgbClr val="FFFF00"/>
                </a:solidFill>
              </a:rPr>
              <a:t>one flesh</a:t>
            </a:r>
            <a:r>
              <a:rPr lang="en-US" sz="3400" dirty="0">
                <a:solidFill>
                  <a:schemeClr val="bg1"/>
                </a:solidFill>
              </a:rPr>
              <a:t>.</a:t>
            </a:r>
          </a:p>
          <a:p>
            <a:endParaRPr lang="en-US" sz="3400" dirty="0">
              <a:solidFill>
                <a:schemeClr val="bg1"/>
              </a:solidFill>
            </a:endParaRPr>
          </a:p>
          <a:p>
            <a:endParaRPr lang="en-US" sz="3400" dirty="0">
              <a:solidFill>
                <a:schemeClr val="bg1"/>
              </a:solidFill>
            </a:endParaRPr>
          </a:p>
          <a:p>
            <a:r>
              <a:rPr lang="en-US" sz="3400" dirty="0">
                <a:solidFill>
                  <a:srgbClr val="FFFF00"/>
                </a:solidFill>
              </a:rPr>
              <a:t>words often used to refer to Israel’s covenant with God</a:t>
            </a:r>
          </a:p>
        </p:txBody>
      </p:sp>
      <p:pic>
        <p:nvPicPr>
          <p:cNvPr id="6" name="Picture 5">
            <a:extLst>
              <a:ext uri="{FF2B5EF4-FFF2-40B4-BE49-F238E27FC236}">
                <a16:creationId xmlns:a16="http://schemas.microsoft.com/office/drawing/2014/main" id="{B16A76A8-8286-4FD4-9426-34A0D9E731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2191"/>
            <a:ext cx="2694993" cy="6579573"/>
          </a:xfrm>
          <a:prstGeom prst="rect">
            <a:avLst/>
          </a:prstGeom>
        </p:spPr>
      </p:pic>
      <p:cxnSp>
        <p:nvCxnSpPr>
          <p:cNvPr id="4" name="Straight Arrow Connector 3">
            <a:extLst>
              <a:ext uri="{FF2B5EF4-FFF2-40B4-BE49-F238E27FC236}">
                <a16:creationId xmlns:a16="http://schemas.microsoft.com/office/drawing/2014/main" id="{D83E42A4-8EC0-4073-B205-615BD34D5CCC}"/>
              </a:ext>
            </a:extLst>
          </p:cNvPr>
          <p:cNvCxnSpPr>
            <a:cxnSpLocks/>
          </p:cNvCxnSpPr>
          <p:nvPr/>
        </p:nvCxnSpPr>
        <p:spPr>
          <a:xfrm>
            <a:off x="6096000" y="1182848"/>
            <a:ext cx="0" cy="1208014"/>
          </a:xfrm>
          <a:prstGeom prst="straightConnector1">
            <a:avLst/>
          </a:prstGeom>
          <a:ln w="444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FEBB3C85-D611-43D8-8235-4C50059E76AB}"/>
              </a:ext>
            </a:extLst>
          </p:cNvPr>
          <p:cNvCxnSpPr>
            <a:cxnSpLocks/>
          </p:cNvCxnSpPr>
          <p:nvPr/>
        </p:nvCxnSpPr>
        <p:spPr>
          <a:xfrm>
            <a:off x="9025156" y="638962"/>
            <a:ext cx="0" cy="1751900"/>
          </a:xfrm>
          <a:prstGeom prst="straightConnector1">
            <a:avLst/>
          </a:prstGeom>
          <a:ln w="444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569110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2300710" y="0"/>
            <a:ext cx="9891290" cy="5324535"/>
          </a:xfrm>
          <a:prstGeom prst="rect">
            <a:avLst/>
          </a:prstGeom>
          <a:noFill/>
        </p:spPr>
        <p:txBody>
          <a:bodyPr wrap="square" rtlCol="0">
            <a:spAutoFit/>
          </a:bodyPr>
          <a:lstStyle/>
          <a:p>
            <a:r>
              <a:rPr lang="en-US" sz="3400" dirty="0">
                <a:solidFill>
                  <a:schemeClr val="bg1"/>
                </a:solidFill>
              </a:rPr>
              <a:t>Genesis 2.18-20 NIV:  The LORD God said, “It is not good for the man to be alone. I will make a helper suitable for him.”  Now the LORD God </a:t>
            </a:r>
            <a:r>
              <a:rPr lang="en-US" sz="3400" b="1" u="sng" dirty="0">
                <a:solidFill>
                  <a:srgbClr val="FFFF00"/>
                </a:solidFill>
              </a:rPr>
              <a:t>had formed</a:t>
            </a:r>
            <a:r>
              <a:rPr lang="en-US" sz="3400" b="1" dirty="0">
                <a:solidFill>
                  <a:srgbClr val="FFFF00"/>
                </a:solidFill>
              </a:rPr>
              <a:t> </a:t>
            </a:r>
            <a:r>
              <a:rPr lang="en-US" sz="3400" dirty="0">
                <a:solidFill>
                  <a:schemeClr val="bg1"/>
                </a:solidFill>
              </a:rPr>
              <a:t>out of the ground all the wild animals and all the birds in the sky. He brought them to the man to see what he would name them; and whatever the man called each living creature, that was its name.  </a:t>
            </a:r>
            <a:r>
              <a:rPr lang="en-US" sz="3400" b="1" dirty="0">
                <a:solidFill>
                  <a:srgbClr val="FFFF00"/>
                </a:solidFill>
              </a:rPr>
              <a:t>So the man gave names to all </a:t>
            </a:r>
            <a:r>
              <a:rPr lang="en-US" sz="3400" dirty="0">
                <a:solidFill>
                  <a:schemeClr val="bg1"/>
                </a:solidFill>
              </a:rPr>
              <a:t>the livestock, the birds in the sky and all the wild animals.  But for Adam no suitable helper was found.</a:t>
            </a:r>
          </a:p>
        </p:txBody>
      </p:sp>
      <p:pic>
        <p:nvPicPr>
          <p:cNvPr id="6" name="Picture 5">
            <a:extLst>
              <a:ext uri="{FF2B5EF4-FFF2-40B4-BE49-F238E27FC236}">
                <a16:creationId xmlns:a16="http://schemas.microsoft.com/office/drawing/2014/main" id="{6C05157B-158C-443B-B699-4AC1B8FACF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2191"/>
            <a:ext cx="2694993" cy="6579573"/>
          </a:xfrm>
          <a:prstGeom prst="rect">
            <a:avLst/>
          </a:prstGeom>
        </p:spPr>
      </p:pic>
    </p:spTree>
    <p:extLst>
      <p:ext uri="{BB962C8B-B14F-4D97-AF65-F5344CB8AC3E}">
        <p14:creationId xmlns:p14="http://schemas.microsoft.com/office/powerpoint/2010/main" val="36840577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2589404" y="0"/>
            <a:ext cx="9602596" cy="1138773"/>
          </a:xfrm>
          <a:prstGeom prst="rect">
            <a:avLst/>
          </a:prstGeom>
          <a:noFill/>
        </p:spPr>
        <p:txBody>
          <a:bodyPr wrap="square" rtlCol="0">
            <a:spAutoFit/>
          </a:bodyPr>
          <a:lstStyle/>
          <a:p>
            <a:r>
              <a:rPr lang="en-US" sz="3400" dirty="0">
                <a:solidFill>
                  <a:schemeClr val="bg1"/>
                </a:solidFill>
              </a:rPr>
              <a:t>Genesis 2.25 NIV:  Adam and his wife were both naked, and they felt no shame.</a:t>
            </a:r>
          </a:p>
        </p:txBody>
      </p:sp>
      <p:pic>
        <p:nvPicPr>
          <p:cNvPr id="6" name="Picture 5">
            <a:extLst>
              <a:ext uri="{FF2B5EF4-FFF2-40B4-BE49-F238E27FC236}">
                <a16:creationId xmlns:a16="http://schemas.microsoft.com/office/drawing/2014/main" id="{325E5BD6-7A2F-4977-8193-EC82D78287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2191"/>
            <a:ext cx="2694993" cy="6579573"/>
          </a:xfrm>
          <a:prstGeom prst="rect">
            <a:avLst/>
          </a:prstGeom>
        </p:spPr>
      </p:pic>
    </p:spTree>
    <p:extLst>
      <p:ext uri="{BB962C8B-B14F-4D97-AF65-F5344CB8AC3E}">
        <p14:creationId xmlns:p14="http://schemas.microsoft.com/office/powerpoint/2010/main" val="145110941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0"/>
            <a:ext cx="7407479" cy="615553"/>
          </a:xfrm>
          <a:prstGeom prst="rect">
            <a:avLst/>
          </a:prstGeom>
          <a:noFill/>
        </p:spPr>
        <p:txBody>
          <a:bodyPr wrap="square" rtlCol="0">
            <a:spAutoFit/>
          </a:bodyPr>
          <a:lstStyle/>
          <a:p>
            <a:r>
              <a:rPr lang="en-US" sz="3400" b="1" dirty="0">
                <a:solidFill>
                  <a:srgbClr val="FFFF00"/>
                </a:solidFill>
              </a:rPr>
              <a:t>Genesis 1-2:  the setting for the Bible!</a:t>
            </a:r>
          </a:p>
        </p:txBody>
      </p:sp>
      <p:grpSp>
        <p:nvGrpSpPr>
          <p:cNvPr id="2" name="Group 1">
            <a:extLst>
              <a:ext uri="{FF2B5EF4-FFF2-40B4-BE49-F238E27FC236}">
                <a16:creationId xmlns:a16="http://schemas.microsoft.com/office/drawing/2014/main" id="{AB58B74A-F94D-4179-B48E-937C9340EDB9}"/>
              </a:ext>
            </a:extLst>
          </p:cNvPr>
          <p:cNvGrpSpPr/>
          <p:nvPr/>
        </p:nvGrpSpPr>
        <p:grpSpPr>
          <a:xfrm>
            <a:off x="273282" y="747536"/>
            <a:ext cx="11718777" cy="1074271"/>
            <a:chOff x="273282" y="747536"/>
            <a:chExt cx="11718777" cy="1074271"/>
          </a:xfrm>
        </p:grpSpPr>
        <p:sp>
          <p:nvSpPr>
            <p:cNvPr id="6" name="Rectangle 5">
              <a:extLst>
                <a:ext uri="{FF2B5EF4-FFF2-40B4-BE49-F238E27FC236}">
                  <a16:creationId xmlns:a16="http://schemas.microsoft.com/office/drawing/2014/main" id="{77D6E433-5065-44F8-AA9F-1F30EADF675D}"/>
                </a:ext>
              </a:extLst>
            </p:cNvPr>
            <p:cNvSpPr/>
            <p:nvPr/>
          </p:nvSpPr>
          <p:spPr>
            <a:xfrm>
              <a:off x="273282" y="897620"/>
              <a:ext cx="1937857" cy="92418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rPr>
                <a:t>God</a:t>
              </a:r>
            </a:p>
          </p:txBody>
        </p:sp>
        <p:sp>
          <p:nvSpPr>
            <p:cNvPr id="7" name="Rectangle 6">
              <a:extLst>
                <a:ext uri="{FF2B5EF4-FFF2-40B4-BE49-F238E27FC236}">
                  <a16:creationId xmlns:a16="http://schemas.microsoft.com/office/drawing/2014/main" id="{5F54E7DA-8EA0-4975-A25A-D9CB4C5D2731}"/>
                </a:ext>
              </a:extLst>
            </p:cNvPr>
            <p:cNvSpPr/>
            <p:nvPr/>
          </p:nvSpPr>
          <p:spPr>
            <a:xfrm>
              <a:off x="6501407" y="897617"/>
              <a:ext cx="2737608" cy="92418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rPr>
                <a:t>Representative People</a:t>
              </a:r>
            </a:p>
          </p:txBody>
        </p:sp>
        <p:sp>
          <p:nvSpPr>
            <p:cNvPr id="3" name="Oval 2">
              <a:extLst>
                <a:ext uri="{FF2B5EF4-FFF2-40B4-BE49-F238E27FC236}">
                  <a16:creationId xmlns:a16="http://schemas.microsoft.com/office/drawing/2014/main" id="{4F253B75-775D-4D13-988B-808612FEFB4B}"/>
                </a:ext>
              </a:extLst>
            </p:cNvPr>
            <p:cNvSpPr/>
            <p:nvPr/>
          </p:nvSpPr>
          <p:spPr>
            <a:xfrm>
              <a:off x="3541577" y="897617"/>
              <a:ext cx="1728132" cy="92418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rPr>
                <a:t>World</a:t>
              </a:r>
            </a:p>
          </p:txBody>
        </p:sp>
        <p:sp>
          <p:nvSpPr>
            <p:cNvPr id="9" name="Oval 8">
              <a:extLst>
                <a:ext uri="{FF2B5EF4-FFF2-40B4-BE49-F238E27FC236}">
                  <a16:creationId xmlns:a16="http://schemas.microsoft.com/office/drawing/2014/main" id="{691667C9-50B2-47AB-B649-058060BE5E7E}"/>
                </a:ext>
              </a:extLst>
            </p:cNvPr>
            <p:cNvSpPr/>
            <p:nvPr/>
          </p:nvSpPr>
          <p:spPr>
            <a:xfrm>
              <a:off x="10263927" y="897618"/>
              <a:ext cx="1728132" cy="92418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rPr>
                <a:t>Glory</a:t>
              </a:r>
            </a:p>
          </p:txBody>
        </p:sp>
        <p:sp>
          <p:nvSpPr>
            <p:cNvPr id="10" name="Rectangle 9">
              <a:extLst>
                <a:ext uri="{FF2B5EF4-FFF2-40B4-BE49-F238E27FC236}">
                  <a16:creationId xmlns:a16="http://schemas.microsoft.com/office/drawing/2014/main" id="{9AABFE8F-9B62-4C3B-9139-13C8049C454E}"/>
                </a:ext>
              </a:extLst>
            </p:cNvPr>
            <p:cNvSpPr/>
            <p:nvPr/>
          </p:nvSpPr>
          <p:spPr>
            <a:xfrm>
              <a:off x="2135724" y="767593"/>
              <a:ext cx="1466492" cy="584775"/>
            </a:xfrm>
            <a:prstGeom prst="rect">
              <a:avLst/>
            </a:prstGeom>
            <a:noFill/>
          </p:spPr>
          <p:txBody>
            <a:bodyPr wrap="none" lIns="91440" tIns="45720" rIns="91440" bIns="45720">
              <a:spAutoFit/>
            </a:bodyPr>
            <a:lstStyle/>
            <a:p>
              <a:pPr algn="ctr"/>
              <a:r>
                <a:rPr lang="en-US"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created</a:t>
              </a:r>
            </a:p>
          </p:txBody>
        </p:sp>
        <p:sp>
          <p:nvSpPr>
            <p:cNvPr id="11" name="Rectangle 10">
              <a:extLst>
                <a:ext uri="{FF2B5EF4-FFF2-40B4-BE49-F238E27FC236}">
                  <a16:creationId xmlns:a16="http://schemas.microsoft.com/office/drawing/2014/main" id="{49F5D30E-1B17-4934-8B8F-F395F2D90808}"/>
                </a:ext>
              </a:extLst>
            </p:cNvPr>
            <p:cNvSpPr/>
            <p:nvPr/>
          </p:nvSpPr>
          <p:spPr>
            <a:xfrm>
              <a:off x="5084384" y="774890"/>
              <a:ext cx="1450205" cy="584775"/>
            </a:xfrm>
            <a:prstGeom prst="rect">
              <a:avLst/>
            </a:prstGeom>
            <a:noFill/>
          </p:spPr>
          <p:txBody>
            <a:bodyPr wrap="none" lIns="91440" tIns="45720" rIns="91440" bIns="45720">
              <a:spAutoFit/>
            </a:bodyPr>
            <a:lstStyle/>
            <a:p>
              <a:pPr algn="ctr"/>
              <a:r>
                <a:rPr lang="en-US"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to have</a:t>
              </a:r>
            </a:p>
          </p:txBody>
        </p:sp>
        <p:sp>
          <p:nvSpPr>
            <p:cNvPr id="12" name="Rectangle 11">
              <a:extLst>
                <a:ext uri="{FF2B5EF4-FFF2-40B4-BE49-F238E27FC236}">
                  <a16:creationId xmlns:a16="http://schemas.microsoft.com/office/drawing/2014/main" id="{875824AD-6D95-4E44-B613-EE9128C21853}"/>
                </a:ext>
              </a:extLst>
            </p:cNvPr>
            <p:cNvSpPr/>
            <p:nvPr/>
          </p:nvSpPr>
          <p:spPr>
            <a:xfrm>
              <a:off x="9198318" y="747536"/>
              <a:ext cx="1252459" cy="584775"/>
            </a:xfrm>
            <a:prstGeom prst="rect">
              <a:avLst/>
            </a:prstGeom>
            <a:noFill/>
          </p:spPr>
          <p:txBody>
            <a:bodyPr wrap="none" lIns="91440" tIns="45720" rIns="91440" bIns="45720">
              <a:spAutoFit/>
            </a:bodyPr>
            <a:lstStyle/>
            <a:p>
              <a:pPr algn="ctr"/>
              <a:r>
                <a:rPr lang="en-US"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for his</a:t>
              </a:r>
            </a:p>
          </p:txBody>
        </p:sp>
      </p:grpSp>
    </p:spTree>
    <p:extLst>
      <p:ext uri="{BB962C8B-B14F-4D97-AF65-F5344CB8AC3E}">
        <p14:creationId xmlns:p14="http://schemas.microsoft.com/office/powerpoint/2010/main" val="372647096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0"/>
            <a:ext cx="7407479" cy="615553"/>
          </a:xfrm>
          <a:prstGeom prst="rect">
            <a:avLst/>
          </a:prstGeom>
          <a:noFill/>
        </p:spPr>
        <p:txBody>
          <a:bodyPr wrap="square" rtlCol="0">
            <a:spAutoFit/>
          </a:bodyPr>
          <a:lstStyle/>
          <a:p>
            <a:r>
              <a:rPr lang="en-US" sz="3400" b="1" dirty="0">
                <a:solidFill>
                  <a:srgbClr val="FFFF00"/>
                </a:solidFill>
              </a:rPr>
              <a:t>Genesis 1-2:  the setting for the Bible!</a:t>
            </a:r>
          </a:p>
        </p:txBody>
      </p:sp>
      <p:sp>
        <p:nvSpPr>
          <p:cNvPr id="6" name="Rectangle 5">
            <a:extLst>
              <a:ext uri="{FF2B5EF4-FFF2-40B4-BE49-F238E27FC236}">
                <a16:creationId xmlns:a16="http://schemas.microsoft.com/office/drawing/2014/main" id="{77D6E433-5065-44F8-AA9F-1F30EADF675D}"/>
              </a:ext>
            </a:extLst>
          </p:cNvPr>
          <p:cNvSpPr/>
          <p:nvPr/>
        </p:nvSpPr>
        <p:spPr>
          <a:xfrm>
            <a:off x="273282" y="897620"/>
            <a:ext cx="1937857" cy="92418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rPr>
              <a:t>God</a:t>
            </a:r>
          </a:p>
        </p:txBody>
      </p:sp>
      <p:sp>
        <p:nvSpPr>
          <p:cNvPr id="7" name="Rectangle 6">
            <a:extLst>
              <a:ext uri="{FF2B5EF4-FFF2-40B4-BE49-F238E27FC236}">
                <a16:creationId xmlns:a16="http://schemas.microsoft.com/office/drawing/2014/main" id="{5F54E7DA-8EA0-4975-A25A-D9CB4C5D2731}"/>
              </a:ext>
            </a:extLst>
          </p:cNvPr>
          <p:cNvSpPr/>
          <p:nvPr/>
        </p:nvSpPr>
        <p:spPr>
          <a:xfrm>
            <a:off x="6501407" y="897617"/>
            <a:ext cx="2737608" cy="92418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rPr>
              <a:t>Representative People</a:t>
            </a:r>
          </a:p>
        </p:txBody>
      </p:sp>
      <p:sp>
        <p:nvSpPr>
          <p:cNvPr id="3" name="Oval 2">
            <a:extLst>
              <a:ext uri="{FF2B5EF4-FFF2-40B4-BE49-F238E27FC236}">
                <a16:creationId xmlns:a16="http://schemas.microsoft.com/office/drawing/2014/main" id="{4F253B75-775D-4D13-988B-808612FEFB4B}"/>
              </a:ext>
            </a:extLst>
          </p:cNvPr>
          <p:cNvSpPr/>
          <p:nvPr/>
        </p:nvSpPr>
        <p:spPr>
          <a:xfrm>
            <a:off x="3541577" y="897617"/>
            <a:ext cx="1728132" cy="92418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rPr>
              <a:t>World</a:t>
            </a:r>
          </a:p>
        </p:txBody>
      </p:sp>
      <p:sp>
        <p:nvSpPr>
          <p:cNvPr id="9" name="Oval 8">
            <a:extLst>
              <a:ext uri="{FF2B5EF4-FFF2-40B4-BE49-F238E27FC236}">
                <a16:creationId xmlns:a16="http://schemas.microsoft.com/office/drawing/2014/main" id="{691667C9-50B2-47AB-B649-058060BE5E7E}"/>
              </a:ext>
            </a:extLst>
          </p:cNvPr>
          <p:cNvSpPr/>
          <p:nvPr/>
        </p:nvSpPr>
        <p:spPr>
          <a:xfrm>
            <a:off x="10263927" y="897618"/>
            <a:ext cx="1728132" cy="92418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rPr>
              <a:t>Glory</a:t>
            </a:r>
          </a:p>
        </p:txBody>
      </p:sp>
      <p:sp>
        <p:nvSpPr>
          <p:cNvPr id="10" name="Rectangle 9">
            <a:extLst>
              <a:ext uri="{FF2B5EF4-FFF2-40B4-BE49-F238E27FC236}">
                <a16:creationId xmlns:a16="http://schemas.microsoft.com/office/drawing/2014/main" id="{9AABFE8F-9B62-4C3B-9139-13C8049C454E}"/>
              </a:ext>
            </a:extLst>
          </p:cNvPr>
          <p:cNvSpPr/>
          <p:nvPr/>
        </p:nvSpPr>
        <p:spPr>
          <a:xfrm>
            <a:off x="2135724" y="767593"/>
            <a:ext cx="1466492" cy="584775"/>
          </a:xfrm>
          <a:prstGeom prst="rect">
            <a:avLst/>
          </a:prstGeom>
          <a:noFill/>
        </p:spPr>
        <p:txBody>
          <a:bodyPr wrap="none" lIns="91440" tIns="45720" rIns="91440" bIns="45720">
            <a:spAutoFit/>
          </a:bodyPr>
          <a:lstStyle/>
          <a:p>
            <a:pPr algn="ctr"/>
            <a:r>
              <a:rPr lang="en-US"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created</a:t>
            </a:r>
          </a:p>
        </p:txBody>
      </p:sp>
      <p:sp>
        <p:nvSpPr>
          <p:cNvPr id="11" name="Rectangle 10">
            <a:extLst>
              <a:ext uri="{FF2B5EF4-FFF2-40B4-BE49-F238E27FC236}">
                <a16:creationId xmlns:a16="http://schemas.microsoft.com/office/drawing/2014/main" id="{49F5D30E-1B17-4934-8B8F-F395F2D90808}"/>
              </a:ext>
            </a:extLst>
          </p:cNvPr>
          <p:cNvSpPr/>
          <p:nvPr/>
        </p:nvSpPr>
        <p:spPr>
          <a:xfrm>
            <a:off x="5084384" y="774890"/>
            <a:ext cx="1450205" cy="584775"/>
          </a:xfrm>
          <a:prstGeom prst="rect">
            <a:avLst/>
          </a:prstGeom>
          <a:noFill/>
        </p:spPr>
        <p:txBody>
          <a:bodyPr wrap="none" lIns="91440" tIns="45720" rIns="91440" bIns="45720">
            <a:spAutoFit/>
          </a:bodyPr>
          <a:lstStyle/>
          <a:p>
            <a:pPr algn="ctr"/>
            <a:r>
              <a:rPr lang="en-US"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to have</a:t>
            </a:r>
          </a:p>
        </p:txBody>
      </p:sp>
      <p:sp>
        <p:nvSpPr>
          <p:cNvPr id="12" name="Rectangle 11">
            <a:extLst>
              <a:ext uri="{FF2B5EF4-FFF2-40B4-BE49-F238E27FC236}">
                <a16:creationId xmlns:a16="http://schemas.microsoft.com/office/drawing/2014/main" id="{875824AD-6D95-4E44-B613-EE9128C21853}"/>
              </a:ext>
            </a:extLst>
          </p:cNvPr>
          <p:cNvSpPr/>
          <p:nvPr/>
        </p:nvSpPr>
        <p:spPr>
          <a:xfrm>
            <a:off x="9198318" y="747536"/>
            <a:ext cx="1252459" cy="584775"/>
          </a:xfrm>
          <a:prstGeom prst="rect">
            <a:avLst/>
          </a:prstGeom>
          <a:noFill/>
        </p:spPr>
        <p:txBody>
          <a:bodyPr wrap="none" lIns="91440" tIns="45720" rIns="91440" bIns="45720">
            <a:spAutoFit/>
          </a:bodyPr>
          <a:lstStyle/>
          <a:p>
            <a:pPr algn="ctr"/>
            <a:r>
              <a:rPr lang="en-US"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for his</a:t>
            </a:r>
          </a:p>
        </p:txBody>
      </p:sp>
      <p:sp>
        <p:nvSpPr>
          <p:cNvPr id="13" name="TextBox 12">
            <a:extLst>
              <a:ext uri="{FF2B5EF4-FFF2-40B4-BE49-F238E27FC236}">
                <a16:creationId xmlns:a16="http://schemas.microsoft.com/office/drawing/2014/main" id="{24C12C6A-C0E4-4723-ACC3-87A599B14A79}"/>
              </a:ext>
            </a:extLst>
          </p:cNvPr>
          <p:cNvSpPr txBox="1"/>
          <p:nvPr/>
        </p:nvSpPr>
        <p:spPr>
          <a:xfrm>
            <a:off x="205642" y="1821804"/>
            <a:ext cx="2391549" cy="5016758"/>
          </a:xfrm>
          <a:prstGeom prst="rect">
            <a:avLst/>
          </a:prstGeom>
          <a:noFill/>
        </p:spPr>
        <p:txBody>
          <a:bodyPr wrap="square" rtlCol="0">
            <a:spAutoFit/>
          </a:bodyPr>
          <a:lstStyle/>
          <a:p>
            <a:r>
              <a:rPr lang="en-US" sz="3200" dirty="0">
                <a:solidFill>
                  <a:schemeClr val="bg1"/>
                </a:solidFill>
              </a:rPr>
              <a:t>eternal</a:t>
            </a:r>
          </a:p>
          <a:p>
            <a:r>
              <a:rPr lang="en-US" sz="3200" dirty="0">
                <a:solidFill>
                  <a:schemeClr val="bg1"/>
                </a:solidFill>
              </a:rPr>
              <a:t>transcendent</a:t>
            </a:r>
          </a:p>
          <a:p>
            <a:r>
              <a:rPr lang="en-US" sz="3200" dirty="0">
                <a:solidFill>
                  <a:schemeClr val="bg1"/>
                </a:solidFill>
              </a:rPr>
              <a:t>omnipotent</a:t>
            </a:r>
          </a:p>
          <a:p>
            <a:r>
              <a:rPr lang="en-US" sz="3200" dirty="0">
                <a:solidFill>
                  <a:schemeClr val="bg1"/>
                </a:solidFill>
              </a:rPr>
              <a:t>sovereign</a:t>
            </a:r>
          </a:p>
          <a:p>
            <a:r>
              <a:rPr lang="en-US" sz="3200" dirty="0">
                <a:solidFill>
                  <a:schemeClr val="bg1"/>
                </a:solidFill>
              </a:rPr>
              <a:t>capable</a:t>
            </a:r>
          </a:p>
          <a:p>
            <a:r>
              <a:rPr lang="en-US" sz="3200" dirty="0">
                <a:solidFill>
                  <a:schemeClr val="bg1"/>
                </a:solidFill>
              </a:rPr>
              <a:t>good</a:t>
            </a:r>
          </a:p>
          <a:p>
            <a:r>
              <a:rPr lang="en-US" sz="3200" dirty="0">
                <a:solidFill>
                  <a:schemeClr val="bg1"/>
                </a:solidFill>
              </a:rPr>
              <a:t>creator</a:t>
            </a:r>
          </a:p>
          <a:p>
            <a:r>
              <a:rPr lang="en-US" sz="3200" dirty="0">
                <a:solidFill>
                  <a:schemeClr val="bg1"/>
                </a:solidFill>
              </a:rPr>
              <a:t>sustainer</a:t>
            </a:r>
          </a:p>
          <a:p>
            <a:r>
              <a:rPr lang="en-US" sz="3200" dirty="0" err="1">
                <a:solidFill>
                  <a:schemeClr val="bg1"/>
                </a:solidFill>
              </a:rPr>
              <a:t>incomp</a:t>
            </a:r>
            <a:r>
              <a:rPr lang="en-US" sz="3200" dirty="0">
                <a:solidFill>
                  <a:schemeClr val="bg1"/>
                </a:solidFill>
              </a:rPr>
              <a:t>.</a:t>
            </a:r>
          </a:p>
          <a:p>
            <a:r>
              <a:rPr lang="en-US" sz="3200" dirty="0">
                <a:solidFill>
                  <a:schemeClr val="bg1"/>
                </a:solidFill>
              </a:rPr>
              <a:t>loving</a:t>
            </a:r>
          </a:p>
        </p:txBody>
      </p:sp>
    </p:spTree>
    <p:extLst>
      <p:ext uri="{BB962C8B-B14F-4D97-AF65-F5344CB8AC3E}">
        <p14:creationId xmlns:p14="http://schemas.microsoft.com/office/powerpoint/2010/main" val="102090039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0"/>
            <a:ext cx="7407479" cy="615553"/>
          </a:xfrm>
          <a:prstGeom prst="rect">
            <a:avLst/>
          </a:prstGeom>
          <a:noFill/>
        </p:spPr>
        <p:txBody>
          <a:bodyPr wrap="square" rtlCol="0">
            <a:spAutoFit/>
          </a:bodyPr>
          <a:lstStyle/>
          <a:p>
            <a:r>
              <a:rPr lang="en-US" sz="3400" b="1" dirty="0">
                <a:solidFill>
                  <a:srgbClr val="FFFF00"/>
                </a:solidFill>
              </a:rPr>
              <a:t>Genesis 1-2:  the setting for the Bible!</a:t>
            </a:r>
          </a:p>
        </p:txBody>
      </p:sp>
      <p:sp>
        <p:nvSpPr>
          <p:cNvPr id="6" name="Rectangle 5">
            <a:extLst>
              <a:ext uri="{FF2B5EF4-FFF2-40B4-BE49-F238E27FC236}">
                <a16:creationId xmlns:a16="http://schemas.microsoft.com/office/drawing/2014/main" id="{77D6E433-5065-44F8-AA9F-1F30EADF675D}"/>
              </a:ext>
            </a:extLst>
          </p:cNvPr>
          <p:cNvSpPr/>
          <p:nvPr/>
        </p:nvSpPr>
        <p:spPr>
          <a:xfrm>
            <a:off x="273282" y="897620"/>
            <a:ext cx="1937857" cy="92418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rPr>
              <a:t>God</a:t>
            </a:r>
          </a:p>
        </p:txBody>
      </p:sp>
      <p:sp>
        <p:nvSpPr>
          <p:cNvPr id="7" name="Rectangle 6">
            <a:extLst>
              <a:ext uri="{FF2B5EF4-FFF2-40B4-BE49-F238E27FC236}">
                <a16:creationId xmlns:a16="http://schemas.microsoft.com/office/drawing/2014/main" id="{5F54E7DA-8EA0-4975-A25A-D9CB4C5D2731}"/>
              </a:ext>
            </a:extLst>
          </p:cNvPr>
          <p:cNvSpPr/>
          <p:nvPr/>
        </p:nvSpPr>
        <p:spPr>
          <a:xfrm>
            <a:off x="6501407" y="897617"/>
            <a:ext cx="2737608" cy="92418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rPr>
              <a:t>Representative People</a:t>
            </a:r>
          </a:p>
        </p:txBody>
      </p:sp>
      <p:sp>
        <p:nvSpPr>
          <p:cNvPr id="3" name="Oval 2">
            <a:extLst>
              <a:ext uri="{FF2B5EF4-FFF2-40B4-BE49-F238E27FC236}">
                <a16:creationId xmlns:a16="http://schemas.microsoft.com/office/drawing/2014/main" id="{4F253B75-775D-4D13-988B-808612FEFB4B}"/>
              </a:ext>
            </a:extLst>
          </p:cNvPr>
          <p:cNvSpPr/>
          <p:nvPr/>
        </p:nvSpPr>
        <p:spPr>
          <a:xfrm>
            <a:off x="3541577" y="897617"/>
            <a:ext cx="1728132" cy="92418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rPr>
              <a:t>World</a:t>
            </a:r>
          </a:p>
        </p:txBody>
      </p:sp>
      <p:sp>
        <p:nvSpPr>
          <p:cNvPr id="9" name="Oval 8">
            <a:extLst>
              <a:ext uri="{FF2B5EF4-FFF2-40B4-BE49-F238E27FC236}">
                <a16:creationId xmlns:a16="http://schemas.microsoft.com/office/drawing/2014/main" id="{691667C9-50B2-47AB-B649-058060BE5E7E}"/>
              </a:ext>
            </a:extLst>
          </p:cNvPr>
          <p:cNvSpPr/>
          <p:nvPr/>
        </p:nvSpPr>
        <p:spPr>
          <a:xfrm>
            <a:off x="10263927" y="897618"/>
            <a:ext cx="1728132" cy="92418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rPr>
              <a:t>Glory</a:t>
            </a:r>
          </a:p>
        </p:txBody>
      </p:sp>
      <p:sp>
        <p:nvSpPr>
          <p:cNvPr id="10" name="Rectangle 9">
            <a:extLst>
              <a:ext uri="{FF2B5EF4-FFF2-40B4-BE49-F238E27FC236}">
                <a16:creationId xmlns:a16="http://schemas.microsoft.com/office/drawing/2014/main" id="{9AABFE8F-9B62-4C3B-9139-13C8049C454E}"/>
              </a:ext>
            </a:extLst>
          </p:cNvPr>
          <p:cNvSpPr/>
          <p:nvPr/>
        </p:nvSpPr>
        <p:spPr>
          <a:xfrm>
            <a:off x="2135724" y="767593"/>
            <a:ext cx="1466492" cy="584775"/>
          </a:xfrm>
          <a:prstGeom prst="rect">
            <a:avLst/>
          </a:prstGeom>
          <a:noFill/>
        </p:spPr>
        <p:txBody>
          <a:bodyPr wrap="none" lIns="91440" tIns="45720" rIns="91440" bIns="45720">
            <a:spAutoFit/>
          </a:bodyPr>
          <a:lstStyle/>
          <a:p>
            <a:pPr algn="ctr"/>
            <a:r>
              <a:rPr lang="en-US"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created</a:t>
            </a:r>
          </a:p>
        </p:txBody>
      </p:sp>
      <p:sp>
        <p:nvSpPr>
          <p:cNvPr id="11" name="Rectangle 10">
            <a:extLst>
              <a:ext uri="{FF2B5EF4-FFF2-40B4-BE49-F238E27FC236}">
                <a16:creationId xmlns:a16="http://schemas.microsoft.com/office/drawing/2014/main" id="{49F5D30E-1B17-4934-8B8F-F395F2D90808}"/>
              </a:ext>
            </a:extLst>
          </p:cNvPr>
          <p:cNvSpPr/>
          <p:nvPr/>
        </p:nvSpPr>
        <p:spPr>
          <a:xfrm>
            <a:off x="5084384" y="774890"/>
            <a:ext cx="1450205" cy="584775"/>
          </a:xfrm>
          <a:prstGeom prst="rect">
            <a:avLst/>
          </a:prstGeom>
          <a:noFill/>
        </p:spPr>
        <p:txBody>
          <a:bodyPr wrap="none" lIns="91440" tIns="45720" rIns="91440" bIns="45720">
            <a:spAutoFit/>
          </a:bodyPr>
          <a:lstStyle/>
          <a:p>
            <a:pPr algn="ctr"/>
            <a:r>
              <a:rPr lang="en-US"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to have</a:t>
            </a:r>
          </a:p>
        </p:txBody>
      </p:sp>
      <p:sp>
        <p:nvSpPr>
          <p:cNvPr id="12" name="Rectangle 11">
            <a:extLst>
              <a:ext uri="{FF2B5EF4-FFF2-40B4-BE49-F238E27FC236}">
                <a16:creationId xmlns:a16="http://schemas.microsoft.com/office/drawing/2014/main" id="{875824AD-6D95-4E44-B613-EE9128C21853}"/>
              </a:ext>
            </a:extLst>
          </p:cNvPr>
          <p:cNvSpPr/>
          <p:nvPr/>
        </p:nvSpPr>
        <p:spPr>
          <a:xfrm>
            <a:off x="9198318" y="747536"/>
            <a:ext cx="1252459" cy="584775"/>
          </a:xfrm>
          <a:prstGeom prst="rect">
            <a:avLst/>
          </a:prstGeom>
          <a:noFill/>
        </p:spPr>
        <p:txBody>
          <a:bodyPr wrap="none" lIns="91440" tIns="45720" rIns="91440" bIns="45720">
            <a:spAutoFit/>
          </a:bodyPr>
          <a:lstStyle/>
          <a:p>
            <a:pPr algn="ctr"/>
            <a:r>
              <a:rPr lang="en-US"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for his</a:t>
            </a:r>
          </a:p>
        </p:txBody>
      </p:sp>
      <p:sp>
        <p:nvSpPr>
          <p:cNvPr id="13" name="TextBox 12">
            <a:extLst>
              <a:ext uri="{FF2B5EF4-FFF2-40B4-BE49-F238E27FC236}">
                <a16:creationId xmlns:a16="http://schemas.microsoft.com/office/drawing/2014/main" id="{24C12C6A-C0E4-4723-ACC3-87A599B14A79}"/>
              </a:ext>
            </a:extLst>
          </p:cNvPr>
          <p:cNvSpPr txBox="1"/>
          <p:nvPr/>
        </p:nvSpPr>
        <p:spPr>
          <a:xfrm>
            <a:off x="205642" y="1821804"/>
            <a:ext cx="2391549" cy="5016758"/>
          </a:xfrm>
          <a:prstGeom prst="rect">
            <a:avLst/>
          </a:prstGeom>
          <a:noFill/>
        </p:spPr>
        <p:txBody>
          <a:bodyPr wrap="square" rtlCol="0">
            <a:spAutoFit/>
          </a:bodyPr>
          <a:lstStyle/>
          <a:p>
            <a:r>
              <a:rPr lang="en-US" sz="3200" dirty="0">
                <a:solidFill>
                  <a:schemeClr val="bg1"/>
                </a:solidFill>
              </a:rPr>
              <a:t>eternal</a:t>
            </a:r>
          </a:p>
          <a:p>
            <a:r>
              <a:rPr lang="en-US" sz="3200" dirty="0">
                <a:solidFill>
                  <a:schemeClr val="bg1"/>
                </a:solidFill>
              </a:rPr>
              <a:t>transcendent</a:t>
            </a:r>
          </a:p>
          <a:p>
            <a:r>
              <a:rPr lang="en-US" sz="3200" dirty="0">
                <a:solidFill>
                  <a:schemeClr val="bg1"/>
                </a:solidFill>
              </a:rPr>
              <a:t>omnipotent</a:t>
            </a:r>
          </a:p>
          <a:p>
            <a:r>
              <a:rPr lang="en-US" sz="3200" dirty="0">
                <a:solidFill>
                  <a:schemeClr val="bg1"/>
                </a:solidFill>
              </a:rPr>
              <a:t>sovereign</a:t>
            </a:r>
          </a:p>
          <a:p>
            <a:r>
              <a:rPr lang="en-US" sz="3200" dirty="0">
                <a:solidFill>
                  <a:schemeClr val="bg1"/>
                </a:solidFill>
              </a:rPr>
              <a:t>capable</a:t>
            </a:r>
          </a:p>
          <a:p>
            <a:r>
              <a:rPr lang="en-US" sz="3200" dirty="0">
                <a:solidFill>
                  <a:schemeClr val="bg1"/>
                </a:solidFill>
              </a:rPr>
              <a:t>good</a:t>
            </a:r>
          </a:p>
          <a:p>
            <a:r>
              <a:rPr lang="en-US" sz="3200" dirty="0">
                <a:solidFill>
                  <a:schemeClr val="bg1"/>
                </a:solidFill>
              </a:rPr>
              <a:t>creator</a:t>
            </a:r>
          </a:p>
          <a:p>
            <a:r>
              <a:rPr lang="en-US" sz="3200" dirty="0">
                <a:solidFill>
                  <a:schemeClr val="bg1"/>
                </a:solidFill>
              </a:rPr>
              <a:t>sustainer</a:t>
            </a:r>
          </a:p>
          <a:p>
            <a:r>
              <a:rPr lang="en-US" sz="3200" dirty="0" err="1">
                <a:solidFill>
                  <a:schemeClr val="bg1"/>
                </a:solidFill>
              </a:rPr>
              <a:t>incomp</a:t>
            </a:r>
            <a:r>
              <a:rPr lang="en-US" sz="3200" dirty="0">
                <a:solidFill>
                  <a:schemeClr val="bg1"/>
                </a:solidFill>
              </a:rPr>
              <a:t>.</a:t>
            </a:r>
          </a:p>
          <a:p>
            <a:r>
              <a:rPr lang="en-US" sz="3200" dirty="0">
                <a:solidFill>
                  <a:schemeClr val="bg1"/>
                </a:solidFill>
              </a:rPr>
              <a:t>loving</a:t>
            </a:r>
          </a:p>
        </p:txBody>
      </p:sp>
      <p:sp>
        <p:nvSpPr>
          <p:cNvPr id="14" name="TextBox 13">
            <a:extLst>
              <a:ext uri="{FF2B5EF4-FFF2-40B4-BE49-F238E27FC236}">
                <a16:creationId xmlns:a16="http://schemas.microsoft.com/office/drawing/2014/main" id="{FFC877E3-E030-4D2A-A0C6-57D5DEE458BD}"/>
              </a:ext>
            </a:extLst>
          </p:cNvPr>
          <p:cNvSpPr txBox="1"/>
          <p:nvPr/>
        </p:nvSpPr>
        <p:spPr>
          <a:xfrm>
            <a:off x="3305375" y="1819707"/>
            <a:ext cx="2202472" cy="2554545"/>
          </a:xfrm>
          <a:prstGeom prst="rect">
            <a:avLst/>
          </a:prstGeom>
          <a:noFill/>
        </p:spPr>
        <p:txBody>
          <a:bodyPr wrap="square" rtlCol="0">
            <a:spAutoFit/>
          </a:bodyPr>
          <a:lstStyle/>
          <a:p>
            <a:pPr algn="ctr"/>
            <a:r>
              <a:rPr lang="en-US" sz="3200" dirty="0">
                <a:solidFill>
                  <a:schemeClr val="bg1"/>
                </a:solidFill>
              </a:rPr>
              <a:t>good = holy</a:t>
            </a:r>
          </a:p>
          <a:p>
            <a:pPr algn="ctr"/>
            <a:r>
              <a:rPr lang="en-US" sz="3200" dirty="0">
                <a:solidFill>
                  <a:schemeClr val="bg1"/>
                </a:solidFill>
              </a:rPr>
              <a:t>animals</a:t>
            </a:r>
          </a:p>
          <a:p>
            <a:pPr algn="ctr"/>
            <a:r>
              <a:rPr lang="en-US" sz="3200" dirty="0">
                <a:solidFill>
                  <a:schemeClr val="bg1"/>
                </a:solidFill>
              </a:rPr>
              <a:t>plants/food</a:t>
            </a:r>
          </a:p>
          <a:p>
            <a:pPr algn="ctr"/>
            <a:r>
              <a:rPr lang="en-US" sz="3200" dirty="0">
                <a:solidFill>
                  <a:schemeClr val="bg1"/>
                </a:solidFill>
              </a:rPr>
              <a:t>water</a:t>
            </a:r>
          </a:p>
          <a:p>
            <a:pPr algn="ctr"/>
            <a:r>
              <a:rPr lang="en-US" sz="3200" dirty="0">
                <a:solidFill>
                  <a:schemeClr val="bg1"/>
                </a:solidFill>
              </a:rPr>
              <a:t>Eden</a:t>
            </a:r>
          </a:p>
        </p:txBody>
      </p:sp>
    </p:spTree>
    <p:extLst>
      <p:ext uri="{BB962C8B-B14F-4D97-AF65-F5344CB8AC3E}">
        <p14:creationId xmlns:p14="http://schemas.microsoft.com/office/powerpoint/2010/main" val="348163836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0"/>
            <a:ext cx="7407479" cy="615553"/>
          </a:xfrm>
          <a:prstGeom prst="rect">
            <a:avLst/>
          </a:prstGeom>
          <a:noFill/>
        </p:spPr>
        <p:txBody>
          <a:bodyPr wrap="square" rtlCol="0">
            <a:spAutoFit/>
          </a:bodyPr>
          <a:lstStyle/>
          <a:p>
            <a:r>
              <a:rPr lang="en-US" sz="3400" b="1" dirty="0">
                <a:solidFill>
                  <a:srgbClr val="FFFF00"/>
                </a:solidFill>
              </a:rPr>
              <a:t>Genesis 1-2:  the setting for the Bible!</a:t>
            </a:r>
          </a:p>
        </p:txBody>
      </p:sp>
      <p:sp>
        <p:nvSpPr>
          <p:cNvPr id="6" name="Rectangle 5">
            <a:extLst>
              <a:ext uri="{FF2B5EF4-FFF2-40B4-BE49-F238E27FC236}">
                <a16:creationId xmlns:a16="http://schemas.microsoft.com/office/drawing/2014/main" id="{77D6E433-5065-44F8-AA9F-1F30EADF675D}"/>
              </a:ext>
            </a:extLst>
          </p:cNvPr>
          <p:cNvSpPr/>
          <p:nvPr/>
        </p:nvSpPr>
        <p:spPr>
          <a:xfrm>
            <a:off x="273282" y="897620"/>
            <a:ext cx="1937857" cy="92418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rPr>
              <a:t>God</a:t>
            </a:r>
          </a:p>
        </p:txBody>
      </p:sp>
      <p:sp>
        <p:nvSpPr>
          <p:cNvPr id="7" name="Rectangle 6">
            <a:extLst>
              <a:ext uri="{FF2B5EF4-FFF2-40B4-BE49-F238E27FC236}">
                <a16:creationId xmlns:a16="http://schemas.microsoft.com/office/drawing/2014/main" id="{5F54E7DA-8EA0-4975-A25A-D9CB4C5D2731}"/>
              </a:ext>
            </a:extLst>
          </p:cNvPr>
          <p:cNvSpPr/>
          <p:nvPr/>
        </p:nvSpPr>
        <p:spPr>
          <a:xfrm>
            <a:off x="6501407" y="897617"/>
            <a:ext cx="2737608" cy="92418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rPr>
              <a:t>Representative People</a:t>
            </a:r>
          </a:p>
        </p:txBody>
      </p:sp>
      <p:sp>
        <p:nvSpPr>
          <p:cNvPr id="3" name="Oval 2">
            <a:extLst>
              <a:ext uri="{FF2B5EF4-FFF2-40B4-BE49-F238E27FC236}">
                <a16:creationId xmlns:a16="http://schemas.microsoft.com/office/drawing/2014/main" id="{4F253B75-775D-4D13-988B-808612FEFB4B}"/>
              </a:ext>
            </a:extLst>
          </p:cNvPr>
          <p:cNvSpPr/>
          <p:nvPr/>
        </p:nvSpPr>
        <p:spPr>
          <a:xfrm>
            <a:off x="3541577" y="897617"/>
            <a:ext cx="1728132" cy="92418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rPr>
              <a:t>World</a:t>
            </a:r>
          </a:p>
        </p:txBody>
      </p:sp>
      <p:sp>
        <p:nvSpPr>
          <p:cNvPr id="9" name="Oval 8">
            <a:extLst>
              <a:ext uri="{FF2B5EF4-FFF2-40B4-BE49-F238E27FC236}">
                <a16:creationId xmlns:a16="http://schemas.microsoft.com/office/drawing/2014/main" id="{691667C9-50B2-47AB-B649-058060BE5E7E}"/>
              </a:ext>
            </a:extLst>
          </p:cNvPr>
          <p:cNvSpPr/>
          <p:nvPr/>
        </p:nvSpPr>
        <p:spPr>
          <a:xfrm>
            <a:off x="10263927" y="897618"/>
            <a:ext cx="1728132" cy="92418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rPr>
              <a:t>Glory</a:t>
            </a:r>
          </a:p>
        </p:txBody>
      </p:sp>
      <p:sp>
        <p:nvSpPr>
          <p:cNvPr id="10" name="Rectangle 9">
            <a:extLst>
              <a:ext uri="{FF2B5EF4-FFF2-40B4-BE49-F238E27FC236}">
                <a16:creationId xmlns:a16="http://schemas.microsoft.com/office/drawing/2014/main" id="{9AABFE8F-9B62-4C3B-9139-13C8049C454E}"/>
              </a:ext>
            </a:extLst>
          </p:cNvPr>
          <p:cNvSpPr/>
          <p:nvPr/>
        </p:nvSpPr>
        <p:spPr>
          <a:xfrm>
            <a:off x="2135724" y="767593"/>
            <a:ext cx="1466492" cy="584775"/>
          </a:xfrm>
          <a:prstGeom prst="rect">
            <a:avLst/>
          </a:prstGeom>
          <a:noFill/>
        </p:spPr>
        <p:txBody>
          <a:bodyPr wrap="none" lIns="91440" tIns="45720" rIns="91440" bIns="45720">
            <a:spAutoFit/>
          </a:bodyPr>
          <a:lstStyle/>
          <a:p>
            <a:pPr algn="ctr"/>
            <a:r>
              <a:rPr lang="en-US"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created</a:t>
            </a:r>
          </a:p>
        </p:txBody>
      </p:sp>
      <p:sp>
        <p:nvSpPr>
          <p:cNvPr id="11" name="Rectangle 10">
            <a:extLst>
              <a:ext uri="{FF2B5EF4-FFF2-40B4-BE49-F238E27FC236}">
                <a16:creationId xmlns:a16="http://schemas.microsoft.com/office/drawing/2014/main" id="{49F5D30E-1B17-4934-8B8F-F395F2D90808}"/>
              </a:ext>
            </a:extLst>
          </p:cNvPr>
          <p:cNvSpPr/>
          <p:nvPr/>
        </p:nvSpPr>
        <p:spPr>
          <a:xfrm>
            <a:off x="5084384" y="774890"/>
            <a:ext cx="1450205" cy="584775"/>
          </a:xfrm>
          <a:prstGeom prst="rect">
            <a:avLst/>
          </a:prstGeom>
          <a:noFill/>
        </p:spPr>
        <p:txBody>
          <a:bodyPr wrap="none" lIns="91440" tIns="45720" rIns="91440" bIns="45720">
            <a:spAutoFit/>
          </a:bodyPr>
          <a:lstStyle/>
          <a:p>
            <a:pPr algn="ctr"/>
            <a:r>
              <a:rPr lang="en-US"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to have</a:t>
            </a:r>
          </a:p>
        </p:txBody>
      </p:sp>
      <p:sp>
        <p:nvSpPr>
          <p:cNvPr id="12" name="Rectangle 11">
            <a:extLst>
              <a:ext uri="{FF2B5EF4-FFF2-40B4-BE49-F238E27FC236}">
                <a16:creationId xmlns:a16="http://schemas.microsoft.com/office/drawing/2014/main" id="{875824AD-6D95-4E44-B613-EE9128C21853}"/>
              </a:ext>
            </a:extLst>
          </p:cNvPr>
          <p:cNvSpPr/>
          <p:nvPr/>
        </p:nvSpPr>
        <p:spPr>
          <a:xfrm>
            <a:off x="9198318" y="747536"/>
            <a:ext cx="1252459" cy="584775"/>
          </a:xfrm>
          <a:prstGeom prst="rect">
            <a:avLst/>
          </a:prstGeom>
          <a:noFill/>
        </p:spPr>
        <p:txBody>
          <a:bodyPr wrap="none" lIns="91440" tIns="45720" rIns="91440" bIns="45720">
            <a:spAutoFit/>
          </a:bodyPr>
          <a:lstStyle/>
          <a:p>
            <a:pPr algn="ctr"/>
            <a:r>
              <a:rPr lang="en-US"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for his</a:t>
            </a:r>
          </a:p>
        </p:txBody>
      </p:sp>
      <p:sp>
        <p:nvSpPr>
          <p:cNvPr id="13" name="TextBox 12">
            <a:extLst>
              <a:ext uri="{FF2B5EF4-FFF2-40B4-BE49-F238E27FC236}">
                <a16:creationId xmlns:a16="http://schemas.microsoft.com/office/drawing/2014/main" id="{24C12C6A-C0E4-4723-ACC3-87A599B14A79}"/>
              </a:ext>
            </a:extLst>
          </p:cNvPr>
          <p:cNvSpPr txBox="1"/>
          <p:nvPr/>
        </p:nvSpPr>
        <p:spPr>
          <a:xfrm>
            <a:off x="205642" y="1821804"/>
            <a:ext cx="2391549" cy="5016758"/>
          </a:xfrm>
          <a:prstGeom prst="rect">
            <a:avLst/>
          </a:prstGeom>
          <a:noFill/>
        </p:spPr>
        <p:txBody>
          <a:bodyPr wrap="square" rtlCol="0">
            <a:spAutoFit/>
          </a:bodyPr>
          <a:lstStyle/>
          <a:p>
            <a:r>
              <a:rPr lang="en-US" sz="3200" dirty="0">
                <a:solidFill>
                  <a:schemeClr val="bg1"/>
                </a:solidFill>
              </a:rPr>
              <a:t>eternal</a:t>
            </a:r>
          </a:p>
          <a:p>
            <a:r>
              <a:rPr lang="en-US" sz="3200" dirty="0">
                <a:solidFill>
                  <a:schemeClr val="bg1"/>
                </a:solidFill>
              </a:rPr>
              <a:t>transcendent</a:t>
            </a:r>
          </a:p>
          <a:p>
            <a:r>
              <a:rPr lang="en-US" sz="3200" dirty="0">
                <a:solidFill>
                  <a:schemeClr val="bg1"/>
                </a:solidFill>
              </a:rPr>
              <a:t>omnipotent</a:t>
            </a:r>
          </a:p>
          <a:p>
            <a:r>
              <a:rPr lang="en-US" sz="3200" dirty="0">
                <a:solidFill>
                  <a:schemeClr val="bg1"/>
                </a:solidFill>
              </a:rPr>
              <a:t>sovereign</a:t>
            </a:r>
          </a:p>
          <a:p>
            <a:r>
              <a:rPr lang="en-US" sz="3200" dirty="0">
                <a:solidFill>
                  <a:schemeClr val="bg1"/>
                </a:solidFill>
              </a:rPr>
              <a:t>capable</a:t>
            </a:r>
          </a:p>
          <a:p>
            <a:r>
              <a:rPr lang="en-US" sz="3200" dirty="0">
                <a:solidFill>
                  <a:schemeClr val="bg1"/>
                </a:solidFill>
              </a:rPr>
              <a:t>good</a:t>
            </a:r>
          </a:p>
          <a:p>
            <a:r>
              <a:rPr lang="en-US" sz="3200" dirty="0">
                <a:solidFill>
                  <a:schemeClr val="bg1"/>
                </a:solidFill>
              </a:rPr>
              <a:t>creator</a:t>
            </a:r>
          </a:p>
          <a:p>
            <a:r>
              <a:rPr lang="en-US" sz="3200" dirty="0">
                <a:solidFill>
                  <a:schemeClr val="bg1"/>
                </a:solidFill>
              </a:rPr>
              <a:t>sustainer</a:t>
            </a:r>
          </a:p>
          <a:p>
            <a:r>
              <a:rPr lang="en-US" sz="3200" dirty="0" err="1">
                <a:solidFill>
                  <a:schemeClr val="bg1"/>
                </a:solidFill>
              </a:rPr>
              <a:t>incomp</a:t>
            </a:r>
            <a:r>
              <a:rPr lang="en-US" sz="3200" dirty="0">
                <a:solidFill>
                  <a:schemeClr val="bg1"/>
                </a:solidFill>
              </a:rPr>
              <a:t>.</a:t>
            </a:r>
          </a:p>
          <a:p>
            <a:r>
              <a:rPr lang="en-US" sz="3200" dirty="0">
                <a:solidFill>
                  <a:schemeClr val="bg1"/>
                </a:solidFill>
              </a:rPr>
              <a:t>loving</a:t>
            </a:r>
          </a:p>
        </p:txBody>
      </p:sp>
      <p:sp>
        <p:nvSpPr>
          <p:cNvPr id="14" name="TextBox 13">
            <a:extLst>
              <a:ext uri="{FF2B5EF4-FFF2-40B4-BE49-F238E27FC236}">
                <a16:creationId xmlns:a16="http://schemas.microsoft.com/office/drawing/2014/main" id="{FFC877E3-E030-4D2A-A0C6-57D5DEE458BD}"/>
              </a:ext>
            </a:extLst>
          </p:cNvPr>
          <p:cNvSpPr txBox="1"/>
          <p:nvPr/>
        </p:nvSpPr>
        <p:spPr>
          <a:xfrm>
            <a:off x="3305375" y="1819707"/>
            <a:ext cx="2202472" cy="2554545"/>
          </a:xfrm>
          <a:prstGeom prst="rect">
            <a:avLst/>
          </a:prstGeom>
          <a:noFill/>
        </p:spPr>
        <p:txBody>
          <a:bodyPr wrap="square" rtlCol="0">
            <a:spAutoFit/>
          </a:bodyPr>
          <a:lstStyle/>
          <a:p>
            <a:pPr algn="ctr"/>
            <a:r>
              <a:rPr lang="en-US" sz="3200" dirty="0">
                <a:solidFill>
                  <a:schemeClr val="bg1"/>
                </a:solidFill>
              </a:rPr>
              <a:t>good = holy</a:t>
            </a:r>
          </a:p>
          <a:p>
            <a:pPr algn="ctr"/>
            <a:r>
              <a:rPr lang="en-US" sz="3200" dirty="0">
                <a:solidFill>
                  <a:schemeClr val="bg1"/>
                </a:solidFill>
              </a:rPr>
              <a:t>animals</a:t>
            </a:r>
          </a:p>
          <a:p>
            <a:pPr algn="ctr"/>
            <a:r>
              <a:rPr lang="en-US" sz="3200" dirty="0">
                <a:solidFill>
                  <a:schemeClr val="bg1"/>
                </a:solidFill>
              </a:rPr>
              <a:t>plants/food</a:t>
            </a:r>
          </a:p>
          <a:p>
            <a:pPr algn="ctr"/>
            <a:r>
              <a:rPr lang="en-US" sz="3200" dirty="0">
                <a:solidFill>
                  <a:schemeClr val="bg1"/>
                </a:solidFill>
              </a:rPr>
              <a:t>water</a:t>
            </a:r>
          </a:p>
          <a:p>
            <a:pPr algn="ctr"/>
            <a:r>
              <a:rPr lang="en-US" sz="3200" dirty="0">
                <a:solidFill>
                  <a:schemeClr val="bg1"/>
                </a:solidFill>
              </a:rPr>
              <a:t>Eden</a:t>
            </a:r>
          </a:p>
        </p:txBody>
      </p:sp>
      <p:sp>
        <p:nvSpPr>
          <p:cNvPr id="15" name="TextBox 14">
            <a:extLst>
              <a:ext uri="{FF2B5EF4-FFF2-40B4-BE49-F238E27FC236}">
                <a16:creationId xmlns:a16="http://schemas.microsoft.com/office/drawing/2014/main" id="{46BD85E0-9B07-4905-A397-0EE45C8B096A}"/>
              </a:ext>
            </a:extLst>
          </p:cNvPr>
          <p:cNvSpPr txBox="1"/>
          <p:nvPr/>
        </p:nvSpPr>
        <p:spPr>
          <a:xfrm>
            <a:off x="6214096" y="1819707"/>
            <a:ext cx="3134354" cy="5016758"/>
          </a:xfrm>
          <a:prstGeom prst="rect">
            <a:avLst/>
          </a:prstGeom>
          <a:noFill/>
        </p:spPr>
        <p:txBody>
          <a:bodyPr wrap="square" rtlCol="0">
            <a:spAutoFit/>
          </a:bodyPr>
          <a:lstStyle/>
          <a:p>
            <a:pPr algn="r"/>
            <a:r>
              <a:rPr lang="en-US" sz="3200" dirty="0">
                <a:solidFill>
                  <a:schemeClr val="bg1"/>
                </a:solidFill>
              </a:rPr>
              <a:t>man and woman</a:t>
            </a:r>
          </a:p>
          <a:p>
            <a:pPr algn="r"/>
            <a:r>
              <a:rPr lang="en-US" sz="3200" dirty="0">
                <a:solidFill>
                  <a:schemeClr val="bg1"/>
                </a:solidFill>
              </a:rPr>
              <a:t>breath of life</a:t>
            </a:r>
          </a:p>
          <a:p>
            <a:pPr algn="r"/>
            <a:r>
              <a:rPr lang="en-US" sz="3200" dirty="0">
                <a:solidFill>
                  <a:schemeClr val="bg1"/>
                </a:solidFill>
              </a:rPr>
              <a:t>communication</a:t>
            </a:r>
          </a:p>
          <a:p>
            <a:pPr algn="r"/>
            <a:r>
              <a:rPr lang="en-US" sz="3200" dirty="0">
                <a:solidFill>
                  <a:schemeClr val="bg1"/>
                </a:solidFill>
              </a:rPr>
              <a:t>sp. awareness</a:t>
            </a:r>
          </a:p>
          <a:p>
            <a:pPr algn="r"/>
            <a:r>
              <a:rPr lang="en-US" sz="3200" dirty="0">
                <a:solidFill>
                  <a:schemeClr val="bg1"/>
                </a:solidFill>
              </a:rPr>
              <a:t>intellect. powers</a:t>
            </a:r>
          </a:p>
          <a:p>
            <a:pPr algn="r"/>
            <a:r>
              <a:rPr lang="en-US" sz="3200" dirty="0">
                <a:solidFill>
                  <a:schemeClr val="bg1"/>
                </a:solidFill>
              </a:rPr>
              <a:t>identity/purpose</a:t>
            </a:r>
          </a:p>
          <a:p>
            <a:pPr algn="r"/>
            <a:r>
              <a:rPr lang="en-US" sz="3200" dirty="0">
                <a:solidFill>
                  <a:schemeClr val="bg1"/>
                </a:solidFill>
              </a:rPr>
              <a:t>authority / work</a:t>
            </a:r>
          </a:p>
          <a:p>
            <a:pPr algn="r"/>
            <a:r>
              <a:rPr lang="en-US" sz="3200" dirty="0">
                <a:solidFill>
                  <a:schemeClr val="bg1"/>
                </a:solidFill>
              </a:rPr>
              <a:t>Sabbath</a:t>
            </a:r>
          </a:p>
          <a:p>
            <a:pPr algn="r"/>
            <a:r>
              <a:rPr lang="en-US" sz="3200" dirty="0">
                <a:solidFill>
                  <a:schemeClr val="bg1"/>
                </a:solidFill>
              </a:rPr>
              <a:t>revelation/morals</a:t>
            </a:r>
          </a:p>
          <a:p>
            <a:pPr algn="r"/>
            <a:r>
              <a:rPr lang="en-US" sz="3200" dirty="0">
                <a:solidFill>
                  <a:schemeClr val="bg1"/>
                </a:solidFill>
              </a:rPr>
              <a:t>marriage/fruitful.</a:t>
            </a:r>
          </a:p>
        </p:txBody>
      </p:sp>
    </p:spTree>
    <p:extLst>
      <p:ext uri="{BB962C8B-B14F-4D97-AF65-F5344CB8AC3E}">
        <p14:creationId xmlns:p14="http://schemas.microsoft.com/office/powerpoint/2010/main" val="208261873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2407641" y="0"/>
            <a:ext cx="9194333" cy="5509200"/>
          </a:xfrm>
          <a:prstGeom prst="rect">
            <a:avLst/>
          </a:prstGeom>
          <a:noFill/>
        </p:spPr>
        <p:txBody>
          <a:bodyPr wrap="square" rtlCol="0">
            <a:spAutoFit/>
          </a:bodyPr>
          <a:lstStyle/>
          <a:p>
            <a:r>
              <a:rPr lang="en-US" sz="3200" b="1" dirty="0">
                <a:solidFill>
                  <a:srgbClr val="FFFF00"/>
                </a:solidFill>
              </a:rPr>
              <a:t>Genesis 1-2:  the setting for the Bible!</a:t>
            </a:r>
          </a:p>
          <a:p>
            <a:endParaRPr lang="en-US" sz="3200" dirty="0">
              <a:solidFill>
                <a:schemeClr val="bg1"/>
              </a:solidFill>
            </a:endParaRPr>
          </a:p>
          <a:p>
            <a:r>
              <a:rPr lang="en-US" sz="3200" b="1" dirty="0">
                <a:solidFill>
                  <a:srgbClr val="FFFF00"/>
                </a:solidFill>
              </a:rPr>
              <a:t>Meet our Protagonist:  </a:t>
            </a:r>
            <a:r>
              <a:rPr lang="en-US" sz="3200" dirty="0">
                <a:solidFill>
                  <a:schemeClr val="bg1"/>
                </a:solidFill>
              </a:rPr>
              <a:t>Yahweh God!</a:t>
            </a:r>
          </a:p>
          <a:p>
            <a:endParaRPr lang="en-US" sz="3200" dirty="0">
              <a:solidFill>
                <a:schemeClr val="bg1"/>
              </a:solidFill>
            </a:endParaRPr>
          </a:p>
          <a:p>
            <a:r>
              <a:rPr lang="en-US" sz="3200" b="1" dirty="0">
                <a:solidFill>
                  <a:srgbClr val="FFFF00"/>
                </a:solidFill>
              </a:rPr>
              <a:t>Exciting start:  </a:t>
            </a:r>
            <a:r>
              <a:rPr lang="en-US" sz="3200" dirty="0">
                <a:solidFill>
                  <a:schemeClr val="bg1"/>
                </a:solidFill>
              </a:rPr>
              <a:t>creation! especially people created in God’s image!</a:t>
            </a:r>
          </a:p>
          <a:p>
            <a:endParaRPr lang="en-US" sz="3200" dirty="0">
              <a:solidFill>
                <a:schemeClr val="bg1"/>
              </a:solidFill>
            </a:endParaRPr>
          </a:p>
          <a:p>
            <a:r>
              <a:rPr lang="en-US" sz="3200" b="1" dirty="0">
                <a:solidFill>
                  <a:srgbClr val="FFFF00"/>
                </a:solidFill>
              </a:rPr>
              <a:t>Equipping:</a:t>
            </a:r>
            <a:r>
              <a:rPr lang="en-US" sz="3200" dirty="0">
                <a:solidFill>
                  <a:schemeClr val="bg1"/>
                </a:solidFill>
              </a:rPr>
              <a:t>  everything people would need to bring God glory!</a:t>
            </a:r>
          </a:p>
          <a:p>
            <a:endParaRPr lang="en-US" sz="3200" dirty="0">
              <a:solidFill>
                <a:schemeClr val="bg1"/>
              </a:solidFill>
            </a:endParaRPr>
          </a:p>
          <a:p>
            <a:r>
              <a:rPr lang="en-US" sz="3200" b="1" dirty="0">
                <a:solidFill>
                  <a:srgbClr val="FFFF00"/>
                </a:solidFill>
              </a:rPr>
              <a:t>Next Week . . .</a:t>
            </a:r>
          </a:p>
        </p:txBody>
      </p:sp>
      <p:pic>
        <p:nvPicPr>
          <p:cNvPr id="6" name="Picture 5">
            <a:extLst>
              <a:ext uri="{FF2B5EF4-FFF2-40B4-BE49-F238E27FC236}">
                <a16:creationId xmlns:a16="http://schemas.microsoft.com/office/drawing/2014/main" id="{FC7B3D4C-4CB2-4739-82BF-65A1C4CAE9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2191"/>
            <a:ext cx="2694993" cy="6579573"/>
          </a:xfrm>
          <a:prstGeom prst="rect">
            <a:avLst/>
          </a:prstGeom>
        </p:spPr>
      </p:pic>
    </p:spTree>
    <p:extLst>
      <p:ext uri="{BB962C8B-B14F-4D97-AF65-F5344CB8AC3E}">
        <p14:creationId xmlns:p14="http://schemas.microsoft.com/office/powerpoint/2010/main" val="410498311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FF8380A-989B-4A6F-8A77-4FFF7F89B8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2191"/>
            <a:ext cx="2694993" cy="6579573"/>
          </a:xfrm>
          <a:prstGeom prst="rect">
            <a:avLst/>
          </a:prstGeom>
        </p:spPr>
      </p:pic>
      <p:sp>
        <p:nvSpPr>
          <p:cNvPr id="7" name="TextBox 6">
            <a:extLst>
              <a:ext uri="{FF2B5EF4-FFF2-40B4-BE49-F238E27FC236}">
                <a16:creationId xmlns:a16="http://schemas.microsoft.com/office/drawing/2014/main" id="{9DABA25D-2864-42A8-B427-1397997C84B6}"/>
              </a:ext>
            </a:extLst>
          </p:cNvPr>
          <p:cNvSpPr txBox="1"/>
          <p:nvPr/>
        </p:nvSpPr>
        <p:spPr>
          <a:xfrm>
            <a:off x="2300710" y="0"/>
            <a:ext cx="9891290" cy="5324535"/>
          </a:xfrm>
          <a:prstGeom prst="rect">
            <a:avLst/>
          </a:prstGeom>
          <a:noFill/>
        </p:spPr>
        <p:txBody>
          <a:bodyPr wrap="square" rtlCol="0">
            <a:spAutoFit/>
          </a:bodyPr>
          <a:lstStyle/>
          <a:p>
            <a:r>
              <a:rPr lang="en-US" sz="3400" dirty="0">
                <a:solidFill>
                  <a:schemeClr val="bg1"/>
                </a:solidFill>
              </a:rPr>
              <a:t>Genesis 2.18-20 NIV:  The LORD God said, “It is not good for the man to be alone. I will make a helper suitable for him.”  Now the LORD God had formed out of the ground all the wild animals and all the birds in the sky. He brought them to the man to see what he would name them; and whatever the man called each living creature, that was its name.  So the man gave names to all the livestock, the birds in the sky and all the wild animals.  But </a:t>
            </a:r>
            <a:r>
              <a:rPr lang="en-US" sz="3400" b="1" dirty="0">
                <a:solidFill>
                  <a:srgbClr val="FFFF00"/>
                </a:solidFill>
              </a:rPr>
              <a:t>for [by] </a:t>
            </a:r>
            <a:r>
              <a:rPr lang="en-US" sz="3400" dirty="0">
                <a:solidFill>
                  <a:schemeClr val="bg1"/>
                </a:solidFill>
              </a:rPr>
              <a:t>Adam no suitable helper was found.</a:t>
            </a:r>
          </a:p>
        </p:txBody>
      </p:sp>
      <p:sp>
        <p:nvSpPr>
          <p:cNvPr id="2" name="Multiplication Sign 1">
            <a:extLst>
              <a:ext uri="{FF2B5EF4-FFF2-40B4-BE49-F238E27FC236}">
                <a16:creationId xmlns:a16="http://schemas.microsoft.com/office/drawing/2014/main" id="{B0FBE4F9-D0E7-456B-AFAD-E398C91C30E6}"/>
              </a:ext>
            </a:extLst>
          </p:cNvPr>
          <p:cNvSpPr/>
          <p:nvPr/>
        </p:nvSpPr>
        <p:spPr>
          <a:xfrm>
            <a:off x="6199464" y="4219662"/>
            <a:ext cx="578841" cy="520118"/>
          </a:xfrm>
          <a:prstGeom prst="mathMultiply">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9769318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2320954" y="0"/>
            <a:ext cx="9784359" cy="3231654"/>
          </a:xfrm>
          <a:prstGeom prst="rect">
            <a:avLst/>
          </a:prstGeom>
          <a:noFill/>
        </p:spPr>
        <p:txBody>
          <a:bodyPr wrap="square" rtlCol="0">
            <a:spAutoFit/>
          </a:bodyPr>
          <a:lstStyle/>
          <a:p>
            <a:r>
              <a:rPr lang="en-US" sz="3400" dirty="0">
                <a:solidFill>
                  <a:schemeClr val="bg1"/>
                </a:solidFill>
              </a:rPr>
              <a:t>Genesis 2.21-22 NIV:  So the LORD God caused the man to fall into a deep sleep; and while he was sleeping, he took </a:t>
            </a:r>
            <a:r>
              <a:rPr lang="en-US" sz="3400" b="1" u="sng" dirty="0">
                <a:solidFill>
                  <a:srgbClr val="FFFF00"/>
                </a:solidFill>
              </a:rPr>
              <a:t>one of the man’s ribs</a:t>
            </a:r>
            <a:r>
              <a:rPr lang="en-US" sz="3400" b="1" dirty="0">
                <a:solidFill>
                  <a:srgbClr val="FFFF00"/>
                </a:solidFill>
              </a:rPr>
              <a:t> </a:t>
            </a:r>
            <a:r>
              <a:rPr lang="en-US" sz="3400" dirty="0">
                <a:solidFill>
                  <a:schemeClr val="bg1"/>
                </a:solidFill>
              </a:rPr>
              <a:t>and then closed up the place with flesh.  Then the LORD God made a woman from the rib he had taken out of the man, and he brought her to the man.</a:t>
            </a:r>
          </a:p>
        </p:txBody>
      </p:sp>
      <p:pic>
        <p:nvPicPr>
          <p:cNvPr id="6" name="Picture 5">
            <a:extLst>
              <a:ext uri="{FF2B5EF4-FFF2-40B4-BE49-F238E27FC236}">
                <a16:creationId xmlns:a16="http://schemas.microsoft.com/office/drawing/2014/main" id="{8A27EC3A-B47E-4878-9CF3-84F8B191A3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2191"/>
            <a:ext cx="2694993" cy="6579573"/>
          </a:xfrm>
          <a:prstGeom prst="rect">
            <a:avLst/>
          </a:prstGeom>
        </p:spPr>
      </p:pic>
    </p:spTree>
    <p:extLst>
      <p:ext uri="{BB962C8B-B14F-4D97-AF65-F5344CB8AC3E}">
        <p14:creationId xmlns:p14="http://schemas.microsoft.com/office/powerpoint/2010/main" val="66631463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2354512" y="-1287"/>
            <a:ext cx="9837488" cy="3231654"/>
          </a:xfrm>
          <a:prstGeom prst="rect">
            <a:avLst/>
          </a:prstGeom>
          <a:noFill/>
        </p:spPr>
        <p:txBody>
          <a:bodyPr wrap="square" rtlCol="0">
            <a:spAutoFit/>
          </a:bodyPr>
          <a:lstStyle/>
          <a:p>
            <a:r>
              <a:rPr lang="en-US" sz="3400" dirty="0">
                <a:solidFill>
                  <a:schemeClr val="bg1"/>
                </a:solidFill>
              </a:rPr>
              <a:t>Genesis 2.23-25 NIV:  The man said, “This is now </a:t>
            </a:r>
            <a:r>
              <a:rPr lang="en-US" sz="3400" b="1" u="sng" dirty="0">
                <a:solidFill>
                  <a:srgbClr val="FFFF00"/>
                </a:solidFill>
              </a:rPr>
              <a:t>bone of my bones and flesh of my flesh</a:t>
            </a:r>
            <a:r>
              <a:rPr lang="en-US" sz="3400" dirty="0">
                <a:solidFill>
                  <a:schemeClr val="bg1"/>
                </a:solidFill>
              </a:rPr>
              <a:t>; she shall be called ‘woman,’ for she was taken out of man.”  That is why a man leaves his father and mother and is united to his wife, and they become one flesh.  Adam and his wife were both naked, and they felt no shame.</a:t>
            </a:r>
          </a:p>
        </p:txBody>
      </p:sp>
      <p:pic>
        <p:nvPicPr>
          <p:cNvPr id="6" name="Picture 5">
            <a:extLst>
              <a:ext uri="{FF2B5EF4-FFF2-40B4-BE49-F238E27FC236}">
                <a16:creationId xmlns:a16="http://schemas.microsoft.com/office/drawing/2014/main" id="{0A914D39-E78F-4DC3-AD91-E2C69991D9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2191"/>
            <a:ext cx="2694993" cy="6579573"/>
          </a:xfrm>
          <a:prstGeom prst="rect">
            <a:avLst/>
          </a:prstGeom>
        </p:spPr>
      </p:pic>
    </p:spTree>
    <p:extLst>
      <p:ext uri="{BB962C8B-B14F-4D97-AF65-F5344CB8AC3E}">
        <p14:creationId xmlns:p14="http://schemas.microsoft.com/office/powerpoint/2010/main" val="29826972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2390863" y="-105828"/>
            <a:ext cx="9801138" cy="1661993"/>
          </a:xfrm>
          <a:prstGeom prst="rect">
            <a:avLst/>
          </a:prstGeom>
          <a:noFill/>
        </p:spPr>
        <p:txBody>
          <a:bodyPr wrap="square" rtlCol="0">
            <a:spAutoFit/>
          </a:bodyPr>
          <a:lstStyle/>
          <a:p>
            <a:r>
              <a:rPr lang="en-US" sz="3400" dirty="0">
                <a:solidFill>
                  <a:schemeClr val="bg1"/>
                </a:solidFill>
              </a:rPr>
              <a:t>Genesis 2.23 NIV:  The man said, “This is now bone of my bones and flesh of my flesh; she shall be called ‘</a:t>
            </a:r>
            <a:r>
              <a:rPr lang="en-US" sz="3400" b="1" u="sng" dirty="0">
                <a:solidFill>
                  <a:srgbClr val="FFFF00"/>
                </a:solidFill>
              </a:rPr>
              <a:t>woman</a:t>
            </a:r>
            <a:r>
              <a:rPr lang="en-US" sz="3400" dirty="0">
                <a:solidFill>
                  <a:schemeClr val="bg1"/>
                </a:solidFill>
              </a:rPr>
              <a:t>,’ for she was taken out of </a:t>
            </a:r>
            <a:r>
              <a:rPr lang="en-US" sz="3400" b="1" u="sng" dirty="0">
                <a:solidFill>
                  <a:srgbClr val="FFFF00"/>
                </a:solidFill>
              </a:rPr>
              <a:t>man</a:t>
            </a:r>
            <a:r>
              <a:rPr lang="en-US" sz="3400" dirty="0">
                <a:solidFill>
                  <a:schemeClr val="bg1"/>
                </a:solidFill>
              </a:rPr>
              <a:t>.”  </a:t>
            </a:r>
          </a:p>
        </p:txBody>
      </p:sp>
      <p:sp>
        <p:nvSpPr>
          <p:cNvPr id="2" name="TextBox 1"/>
          <p:cNvSpPr txBox="1"/>
          <p:nvPr/>
        </p:nvSpPr>
        <p:spPr>
          <a:xfrm>
            <a:off x="8532705" y="2239861"/>
            <a:ext cx="1119914" cy="707886"/>
          </a:xfrm>
          <a:prstGeom prst="rect">
            <a:avLst/>
          </a:prstGeom>
          <a:noFill/>
        </p:spPr>
        <p:txBody>
          <a:bodyPr wrap="square" rtlCol="0">
            <a:spAutoFit/>
          </a:bodyPr>
          <a:lstStyle/>
          <a:p>
            <a:r>
              <a:rPr lang="he-IL" sz="4000" dirty="0">
                <a:solidFill>
                  <a:srgbClr val="FFFF00"/>
                </a:solidFill>
                <a:latin typeface="Times New Roman" panose="02020603050405020304" pitchFamily="18" charset="0"/>
                <a:cs typeface="Times New Roman" panose="02020603050405020304" pitchFamily="18" charset="0"/>
              </a:rPr>
              <a:t>אִישׁ</a:t>
            </a:r>
            <a:endParaRPr lang="en-US" sz="4000" dirty="0">
              <a:solidFill>
                <a:srgbClr val="FFFF00"/>
              </a:solidFill>
              <a:latin typeface="Times New Roman" panose="02020603050405020304" pitchFamily="18" charset="0"/>
              <a:cs typeface="Times New Roman" panose="02020603050405020304" pitchFamily="18" charset="0"/>
            </a:endParaRPr>
          </a:p>
        </p:txBody>
      </p:sp>
      <p:cxnSp>
        <p:nvCxnSpPr>
          <p:cNvPr id="6" name="Straight Arrow Connector 5"/>
          <p:cNvCxnSpPr>
            <a:cxnSpLocks/>
          </p:cNvCxnSpPr>
          <p:nvPr/>
        </p:nvCxnSpPr>
        <p:spPr>
          <a:xfrm>
            <a:off x="8971299" y="1650796"/>
            <a:ext cx="0" cy="672954"/>
          </a:xfrm>
          <a:prstGeom prst="straightConnector1">
            <a:avLst/>
          </a:prstGeom>
          <a:ln w="444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cxnSpLocks/>
          </p:cNvCxnSpPr>
          <p:nvPr/>
        </p:nvCxnSpPr>
        <p:spPr>
          <a:xfrm flipH="1">
            <a:off x="3220702" y="1650796"/>
            <a:ext cx="1" cy="494433"/>
          </a:xfrm>
          <a:prstGeom prst="straightConnector1">
            <a:avLst/>
          </a:prstGeom>
          <a:ln w="44450">
            <a:solidFill>
              <a:srgbClr val="FFFF00"/>
            </a:solidFill>
            <a:tailEnd type="triangle"/>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BD5C807A-91FF-4C82-A49F-6B3596CD4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2191"/>
            <a:ext cx="2694993" cy="6579573"/>
          </a:xfrm>
          <a:prstGeom prst="rect">
            <a:avLst/>
          </a:prstGeom>
        </p:spPr>
      </p:pic>
      <p:sp>
        <p:nvSpPr>
          <p:cNvPr id="12" name="TextBox 11">
            <a:extLst>
              <a:ext uri="{FF2B5EF4-FFF2-40B4-BE49-F238E27FC236}">
                <a16:creationId xmlns:a16="http://schemas.microsoft.com/office/drawing/2014/main" id="{E515876D-C1D1-4C51-9218-231C7C6EE74D}"/>
              </a:ext>
            </a:extLst>
          </p:cNvPr>
          <p:cNvSpPr txBox="1"/>
          <p:nvPr/>
        </p:nvSpPr>
        <p:spPr>
          <a:xfrm>
            <a:off x="2713821" y="2239861"/>
            <a:ext cx="1208015" cy="707886"/>
          </a:xfrm>
          <a:prstGeom prst="rect">
            <a:avLst/>
          </a:prstGeom>
          <a:noFill/>
        </p:spPr>
        <p:txBody>
          <a:bodyPr wrap="square" rtlCol="0">
            <a:spAutoFit/>
          </a:bodyPr>
          <a:lstStyle/>
          <a:p>
            <a:r>
              <a:rPr lang="he-IL" sz="4000" dirty="0">
                <a:solidFill>
                  <a:srgbClr val="FFFF00"/>
                </a:solidFill>
                <a:latin typeface="Times New Roman" panose="02020603050405020304" pitchFamily="18" charset="0"/>
                <a:cs typeface="Times New Roman" panose="02020603050405020304" pitchFamily="18" charset="0"/>
              </a:rPr>
              <a:t>אִשָּׁה</a:t>
            </a:r>
            <a:endParaRPr lang="en-US" sz="4000" dirty="0"/>
          </a:p>
        </p:txBody>
      </p:sp>
    </p:spTree>
    <p:extLst>
      <p:ext uri="{BB962C8B-B14F-4D97-AF65-F5344CB8AC3E}">
        <p14:creationId xmlns:p14="http://schemas.microsoft.com/office/powerpoint/2010/main" val="119547006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2337734" y="0"/>
            <a:ext cx="9854265" cy="3754874"/>
          </a:xfrm>
          <a:prstGeom prst="rect">
            <a:avLst/>
          </a:prstGeom>
          <a:noFill/>
        </p:spPr>
        <p:txBody>
          <a:bodyPr wrap="square" rtlCol="0">
            <a:spAutoFit/>
          </a:bodyPr>
          <a:lstStyle/>
          <a:p>
            <a:r>
              <a:rPr lang="en-US" sz="3400" dirty="0">
                <a:solidFill>
                  <a:schemeClr val="bg1"/>
                </a:solidFill>
              </a:rPr>
              <a:t>Genesis 2.18 NIV:  The LORD God said, “</a:t>
            </a:r>
            <a:r>
              <a:rPr lang="en-US" sz="3400" b="1" dirty="0">
                <a:solidFill>
                  <a:srgbClr val="FFFF00"/>
                </a:solidFill>
              </a:rPr>
              <a:t>It is </a:t>
            </a:r>
            <a:r>
              <a:rPr lang="en-US" sz="3400" b="1" u="sng" dirty="0">
                <a:solidFill>
                  <a:srgbClr val="FFFF00"/>
                </a:solidFill>
              </a:rPr>
              <a:t>not good </a:t>
            </a:r>
            <a:r>
              <a:rPr lang="en-US" sz="3400" b="1" dirty="0">
                <a:solidFill>
                  <a:srgbClr val="FFFF00"/>
                </a:solidFill>
              </a:rPr>
              <a:t>for the man to be alone</a:t>
            </a:r>
            <a:r>
              <a:rPr lang="en-US" sz="3400" dirty="0">
                <a:solidFill>
                  <a:schemeClr val="bg1"/>
                </a:solidFill>
              </a:rPr>
              <a:t>. I will make a helper suitable for him.”</a:t>
            </a:r>
          </a:p>
          <a:p>
            <a:endParaRPr lang="en-US" sz="3400" dirty="0">
              <a:solidFill>
                <a:schemeClr val="bg1"/>
              </a:solidFill>
            </a:endParaRPr>
          </a:p>
          <a:p>
            <a:endParaRPr lang="en-US" sz="3400" dirty="0">
              <a:solidFill>
                <a:schemeClr val="bg1"/>
              </a:solidFill>
            </a:endParaRPr>
          </a:p>
          <a:p>
            <a:r>
              <a:rPr lang="en-US" sz="3400" dirty="0">
                <a:solidFill>
                  <a:srgbClr val="FFFF00"/>
                </a:solidFill>
              </a:rPr>
              <a:t>Adam alone could not accomplish God’s purposes for people created in his image.</a:t>
            </a:r>
          </a:p>
        </p:txBody>
      </p:sp>
      <p:pic>
        <p:nvPicPr>
          <p:cNvPr id="6" name="Picture 5">
            <a:extLst>
              <a:ext uri="{FF2B5EF4-FFF2-40B4-BE49-F238E27FC236}">
                <a16:creationId xmlns:a16="http://schemas.microsoft.com/office/drawing/2014/main" id="{7C65D8BD-4020-4AE5-947C-D248A6661B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2191"/>
            <a:ext cx="2694993" cy="6579573"/>
          </a:xfrm>
          <a:prstGeom prst="rect">
            <a:avLst/>
          </a:prstGeom>
        </p:spPr>
      </p:pic>
    </p:spTree>
    <p:extLst>
      <p:ext uri="{BB962C8B-B14F-4D97-AF65-F5344CB8AC3E}">
        <p14:creationId xmlns:p14="http://schemas.microsoft.com/office/powerpoint/2010/main" val="213515805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2337734" y="0"/>
            <a:ext cx="9854265" cy="2277547"/>
          </a:xfrm>
          <a:prstGeom prst="rect">
            <a:avLst/>
          </a:prstGeom>
          <a:noFill/>
        </p:spPr>
        <p:txBody>
          <a:bodyPr wrap="square" rtlCol="0">
            <a:spAutoFit/>
          </a:bodyPr>
          <a:lstStyle/>
          <a:p>
            <a:r>
              <a:rPr lang="en-US" sz="3400" dirty="0">
                <a:solidFill>
                  <a:schemeClr val="bg1"/>
                </a:solidFill>
              </a:rPr>
              <a:t>Genesis 2.18 NIV:  The LORD God said, “It is not good for the man to be alone. I will make a </a:t>
            </a:r>
            <a:r>
              <a:rPr lang="en-US" sz="3400" b="1" u="sng" dirty="0">
                <a:solidFill>
                  <a:srgbClr val="FFFF00"/>
                </a:solidFill>
              </a:rPr>
              <a:t>helper</a:t>
            </a:r>
            <a:r>
              <a:rPr lang="en-US" sz="3400" dirty="0">
                <a:solidFill>
                  <a:schemeClr val="bg1"/>
                </a:solidFill>
              </a:rPr>
              <a:t> suitable for him.”</a:t>
            </a:r>
          </a:p>
          <a:p>
            <a:r>
              <a:rPr lang="en-US" sz="4000" dirty="0">
                <a:solidFill>
                  <a:srgbClr val="FFFF00"/>
                </a:solidFill>
                <a:latin typeface="Times New Roman" panose="02020603050405020304" pitchFamily="18" charset="0"/>
                <a:cs typeface="Times New Roman" panose="02020603050405020304" pitchFamily="18" charset="0"/>
              </a:rPr>
              <a:t>															</a:t>
            </a:r>
            <a:r>
              <a:rPr lang="he-IL" sz="4000" dirty="0">
                <a:solidFill>
                  <a:srgbClr val="FFFF00"/>
                </a:solidFill>
                <a:latin typeface="Times New Roman" panose="02020603050405020304" pitchFamily="18" charset="0"/>
                <a:cs typeface="Times New Roman" panose="02020603050405020304" pitchFamily="18" charset="0"/>
              </a:rPr>
              <a:t>עֵ֫זֶר</a:t>
            </a:r>
            <a:endParaRPr lang="en-US" sz="4000" dirty="0">
              <a:solidFill>
                <a:schemeClr val="bg1"/>
              </a:solidFill>
            </a:endParaRPr>
          </a:p>
        </p:txBody>
      </p:sp>
      <p:pic>
        <p:nvPicPr>
          <p:cNvPr id="6" name="Picture 5">
            <a:extLst>
              <a:ext uri="{FF2B5EF4-FFF2-40B4-BE49-F238E27FC236}">
                <a16:creationId xmlns:a16="http://schemas.microsoft.com/office/drawing/2014/main" id="{7C65D8BD-4020-4AE5-947C-D248A6661B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2191"/>
            <a:ext cx="2694993" cy="6579573"/>
          </a:xfrm>
          <a:prstGeom prst="rect">
            <a:avLst/>
          </a:prstGeom>
        </p:spPr>
      </p:pic>
      <p:cxnSp>
        <p:nvCxnSpPr>
          <p:cNvPr id="4" name="Straight Arrow Connector 3">
            <a:extLst>
              <a:ext uri="{FF2B5EF4-FFF2-40B4-BE49-F238E27FC236}">
                <a16:creationId xmlns:a16="http://schemas.microsoft.com/office/drawing/2014/main" id="{845A3D63-FB0F-44C9-9641-FF54B41238A2}"/>
              </a:ext>
            </a:extLst>
          </p:cNvPr>
          <p:cNvCxnSpPr>
            <a:cxnSpLocks/>
          </p:cNvCxnSpPr>
          <p:nvPr/>
        </p:nvCxnSpPr>
        <p:spPr>
          <a:xfrm>
            <a:off x="9575307" y="1130678"/>
            <a:ext cx="0" cy="505175"/>
          </a:xfrm>
          <a:prstGeom prst="straightConnector1">
            <a:avLst/>
          </a:prstGeom>
          <a:ln w="444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811503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5" name="TextBox 4"/>
          <p:cNvSpPr txBox="1"/>
          <p:nvPr/>
        </p:nvSpPr>
        <p:spPr>
          <a:xfrm>
            <a:off x="2337734" y="0"/>
            <a:ext cx="9854265" cy="2277547"/>
          </a:xfrm>
          <a:prstGeom prst="rect">
            <a:avLst/>
          </a:prstGeom>
          <a:noFill/>
        </p:spPr>
        <p:txBody>
          <a:bodyPr wrap="square" rtlCol="0">
            <a:spAutoFit/>
          </a:bodyPr>
          <a:lstStyle/>
          <a:p>
            <a:r>
              <a:rPr lang="en-US" sz="3400" dirty="0">
                <a:solidFill>
                  <a:schemeClr val="bg1"/>
                </a:solidFill>
              </a:rPr>
              <a:t>Genesis 2.18 NIV:  The LORD God said, “It is not good for the man to be alone. I will make a helper </a:t>
            </a:r>
            <a:r>
              <a:rPr lang="en-US" sz="3400" b="1" u="sng" dirty="0">
                <a:solidFill>
                  <a:srgbClr val="FFFF00"/>
                </a:solidFill>
              </a:rPr>
              <a:t>suitable</a:t>
            </a:r>
            <a:r>
              <a:rPr lang="en-US" sz="3400" dirty="0">
                <a:solidFill>
                  <a:schemeClr val="bg1"/>
                </a:solidFill>
              </a:rPr>
              <a:t> for him.”</a:t>
            </a:r>
          </a:p>
          <a:p>
            <a:r>
              <a:rPr lang="en-US" sz="4000" dirty="0">
                <a:solidFill>
                  <a:srgbClr val="FFFF00"/>
                </a:solidFill>
                <a:latin typeface="Times New Roman" panose="02020603050405020304" pitchFamily="18" charset="0"/>
                <a:cs typeface="Times New Roman" panose="02020603050405020304" pitchFamily="18" charset="0"/>
              </a:rPr>
              <a:t>			</a:t>
            </a:r>
            <a:r>
              <a:rPr lang="en-US" sz="3400" b="1" dirty="0">
                <a:solidFill>
                  <a:srgbClr val="FFFF00"/>
                </a:solidFill>
              </a:rPr>
              <a:t>something different but appropriate =</a:t>
            </a:r>
            <a:r>
              <a:rPr lang="en-US" sz="4000" dirty="0">
                <a:solidFill>
                  <a:srgbClr val="FFFF00"/>
                </a:solidFill>
                <a:latin typeface="Times New Roman" panose="02020603050405020304" pitchFamily="18" charset="0"/>
                <a:cs typeface="Times New Roman" panose="02020603050405020304" pitchFamily="18" charset="0"/>
              </a:rPr>
              <a:t>	</a:t>
            </a:r>
            <a:r>
              <a:rPr lang="he-IL" sz="4000" dirty="0">
                <a:solidFill>
                  <a:srgbClr val="FFFF00"/>
                </a:solidFill>
                <a:latin typeface="Times New Roman" panose="02020603050405020304" pitchFamily="18" charset="0"/>
                <a:cs typeface="Times New Roman" panose="02020603050405020304" pitchFamily="18" charset="0"/>
              </a:rPr>
              <a:t> נֶגֶד</a:t>
            </a:r>
            <a:endParaRPr lang="en-US" sz="4000" dirty="0">
              <a:solidFill>
                <a:schemeClr val="bg1"/>
              </a:solidFill>
            </a:endParaRPr>
          </a:p>
        </p:txBody>
      </p:sp>
      <p:pic>
        <p:nvPicPr>
          <p:cNvPr id="6" name="Picture 5">
            <a:extLst>
              <a:ext uri="{FF2B5EF4-FFF2-40B4-BE49-F238E27FC236}">
                <a16:creationId xmlns:a16="http://schemas.microsoft.com/office/drawing/2014/main" id="{7C65D8BD-4020-4AE5-947C-D248A6661B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2191"/>
            <a:ext cx="2694993" cy="6579573"/>
          </a:xfrm>
          <a:prstGeom prst="rect">
            <a:avLst/>
          </a:prstGeom>
        </p:spPr>
      </p:pic>
      <p:cxnSp>
        <p:nvCxnSpPr>
          <p:cNvPr id="4" name="Straight Arrow Connector 3">
            <a:extLst>
              <a:ext uri="{FF2B5EF4-FFF2-40B4-BE49-F238E27FC236}">
                <a16:creationId xmlns:a16="http://schemas.microsoft.com/office/drawing/2014/main" id="{845A3D63-FB0F-44C9-9641-FF54B41238A2}"/>
              </a:ext>
            </a:extLst>
          </p:cNvPr>
          <p:cNvCxnSpPr>
            <a:cxnSpLocks/>
          </p:cNvCxnSpPr>
          <p:nvPr/>
        </p:nvCxnSpPr>
        <p:spPr>
          <a:xfrm>
            <a:off x="10942712" y="1130678"/>
            <a:ext cx="0" cy="505175"/>
          </a:xfrm>
          <a:prstGeom prst="straightConnector1">
            <a:avLst/>
          </a:prstGeom>
          <a:ln w="444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783226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505</TotalTime>
  <Words>1279</Words>
  <Application>Microsoft Office PowerPoint</Application>
  <PresentationFormat>Widescreen</PresentationFormat>
  <Paragraphs>165</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Times New Roman</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31</cp:revision>
  <dcterms:created xsi:type="dcterms:W3CDTF">2015-08-20T14:38:46Z</dcterms:created>
  <dcterms:modified xsi:type="dcterms:W3CDTF">2020-07-27T22:11:52Z</dcterms:modified>
</cp:coreProperties>
</file>